
<file path=[Content_Types].xml><?xml version="1.0" encoding="utf-8"?>
<Types xmlns="http://schemas.openxmlformats.org/package/2006/content-types">
  <Default Extension="(null)" ContentType="image/x-emf"/>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7" r:id="rId3"/>
    <p:sldId id="270" r:id="rId4"/>
    <p:sldId id="292" r:id="rId5"/>
    <p:sldId id="275" r:id="rId6"/>
    <p:sldId id="283" r:id="rId7"/>
    <p:sldId id="294" r:id="rId8"/>
    <p:sldId id="258" r:id="rId9"/>
    <p:sldId id="284" r:id="rId10"/>
    <p:sldId id="280" r:id="rId11"/>
    <p:sldId id="279" r:id="rId12"/>
    <p:sldId id="273" r:id="rId13"/>
    <p:sldId id="263" r:id="rId14"/>
    <p:sldId id="262" r:id="rId15"/>
    <p:sldId id="268" r:id="rId16"/>
    <p:sldId id="289" r:id="rId17"/>
    <p:sldId id="287" r:id="rId18"/>
    <p:sldId id="293" r:id="rId19"/>
    <p:sldId id="286" r:id="rId20"/>
    <p:sldId id="290" r:id="rId21"/>
    <p:sldId id="295" r:id="rId22"/>
    <p:sldId id="27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p:restoredTop sz="50000"/>
  </p:normalViewPr>
  <p:slideViewPr>
    <p:cSldViewPr snapToGrid="0" snapToObjects="1">
      <p:cViewPr varScale="1">
        <p:scale>
          <a:sx n="211" d="100"/>
          <a:sy n="211" d="100"/>
        </p:scale>
        <p:origin x="456" y="2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7A181-C38E-794D-9ACB-AA1EB332F0D0}" type="datetimeFigureOut">
              <a:rPr lang="en-US" smtClean="0"/>
              <a:t>1/17/19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ED3D88-6AE1-B749-90B1-275C7B6A9F88}" type="slidenum">
              <a:rPr lang="en-US" smtClean="0"/>
              <a:t>‹#›</a:t>
            </a:fld>
            <a:endParaRPr lang="en-US"/>
          </a:p>
        </p:txBody>
      </p:sp>
    </p:spTree>
    <p:extLst>
      <p:ext uri="{BB962C8B-B14F-4D97-AF65-F5344CB8AC3E}">
        <p14:creationId xmlns:p14="http://schemas.microsoft.com/office/powerpoint/2010/main" val="235370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ED3D88-6AE1-B749-90B1-275C7B6A9F88}" type="slidenum">
              <a:rPr lang="en-US" smtClean="0"/>
              <a:t>14</a:t>
            </a:fld>
            <a:endParaRPr lang="en-US"/>
          </a:p>
        </p:txBody>
      </p:sp>
    </p:spTree>
    <p:extLst>
      <p:ext uri="{BB962C8B-B14F-4D97-AF65-F5344CB8AC3E}">
        <p14:creationId xmlns:p14="http://schemas.microsoft.com/office/powerpoint/2010/main" val="1179065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2E6386-7DB2-CF47-B43A-FF50C85285E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1693369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2E6386-7DB2-CF47-B43A-FF50C85285E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2766901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2E6386-7DB2-CF47-B43A-FF50C85285E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801169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2E6386-7DB2-CF47-B43A-FF50C85285E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3790905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2E6386-7DB2-CF47-B43A-FF50C85285E8}" type="datetimeFigureOut">
              <a:rPr lang="en-US" smtClean="0"/>
              <a:t>1/17/19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1656096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2E6386-7DB2-CF47-B43A-FF50C85285E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3987313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2E6386-7DB2-CF47-B43A-FF50C85285E8}" type="datetimeFigureOut">
              <a:rPr lang="en-US" smtClean="0"/>
              <a:t>1/17/19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156570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2E6386-7DB2-CF47-B43A-FF50C85285E8}" type="datetimeFigureOut">
              <a:rPr lang="en-US" smtClean="0"/>
              <a:t>1/17/19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1183112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2E6386-7DB2-CF47-B43A-FF50C85285E8}" type="datetimeFigureOut">
              <a:rPr lang="en-US" smtClean="0"/>
              <a:t>1/17/19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2731705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2E6386-7DB2-CF47-B43A-FF50C85285E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388815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2E6386-7DB2-CF47-B43A-FF50C85285E8}" type="datetimeFigureOut">
              <a:rPr lang="en-US" smtClean="0"/>
              <a:t>1/17/19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1499E6-D25D-5040-8D68-F11AE9916822}" type="slidenum">
              <a:rPr lang="en-US" smtClean="0"/>
              <a:t>‹#›</a:t>
            </a:fld>
            <a:endParaRPr lang="en-US"/>
          </a:p>
        </p:txBody>
      </p:sp>
    </p:spTree>
    <p:extLst>
      <p:ext uri="{BB962C8B-B14F-4D97-AF65-F5344CB8AC3E}">
        <p14:creationId xmlns:p14="http://schemas.microsoft.com/office/powerpoint/2010/main" val="1437683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2E6386-7DB2-CF47-B43A-FF50C85285E8}" type="datetimeFigureOut">
              <a:rPr lang="en-US" smtClean="0"/>
              <a:t>1/17/19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499E6-D25D-5040-8D68-F11AE9916822}" type="slidenum">
              <a:rPr lang="en-US" smtClean="0"/>
              <a:t>‹#›</a:t>
            </a:fld>
            <a:endParaRPr lang="en-US"/>
          </a:p>
        </p:txBody>
      </p:sp>
    </p:spTree>
    <p:extLst>
      <p:ext uri="{BB962C8B-B14F-4D97-AF65-F5344CB8AC3E}">
        <p14:creationId xmlns:p14="http://schemas.microsoft.com/office/powerpoint/2010/main" val="922509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nul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nul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nul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nul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5.emf"/><Relationship Id="rId5" Type="http://schemas.openxmlformats.org/officeDocument/2006/relationships/image" Target="../media/image24.(null)"/><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image" Target="../media/image27.(null)"/><Relationship Id="rId2" Type="http://schemas.openxmlformats.org/officeDocument/2006/relationships/image" Target="../media/image26.(null)"/><Relationship Id="rId1" Type="http://schemas.openxmlformats.org/officeDocument/2006/relationships/slideLayout" Target="../slideLayouts/slideLayout1.xml"/><Relationship Id="rId4" Type="http://schemas.openxmlformats.org/officeDocument/2006/relationships/image" Target="../media/image28.(null)"/></Relationships>
</file>

<file path=ppt/slides/_rels/slide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null)"/><Relationship Id="rId2" Type="http://schemas.openxmlformats.org/officeDocument/2006/relationships/image" Target="../media/image1.(nul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image" Target="../media/image8.emf"/><Relationship Id="rId11" Type="http://schemas.openxmlformats.org/officeDocument/2006/relationships/image" Target="../media/image13.emf"/><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94D1A3-FC06-B24B-B3A0-C6D5605F3D81}"/>
              </a:ext>
            </a:extLst>
          </p:cNvPr>
          <p:cNvSpPr/>
          <p:nvPr/>
        </p:nvSpPr>
        <p:spPr>
          <a:xfrm>
            <a:off x="163629" y="2129641"/>
            <a:ext cx="8685096" cy="2862322"/>
          </a:xfrm>
          <a:prstGeom prst="rect">
            <a:avLst/>
          </a:prstGeom>
        </p:spPr>
        <p:txBody>
          <a:bodyPr wrap="square">
            <a:spAutoFit/>
          </a:bodyPr>
          <a:lstStyle/>
          <a:p>
            <a:pPr algn="ctr"/>
            <a:r>
              <a:rPr lang="en-US" sz="3600" b="1" dirty="0">
                <a:solidFill>
                  <a:srgbClr val="000000"/>
                </a:solidFill>
                <a:latin typeface="Minion" panose="02020500000000000000" pitchFamily="18" charset="0"/>
              </a:rPr>
              <a:t>Deleterious Mutation Burden and its Association with Complex Traits in Sorghum</a:t>
            </a:r>
            <a:endParaRPr lang="en-US" b="1" dirty="0">
              <a:latin typeface="Minion" panose="02020500000000000000" pitchFamily="18" charset="0"/>
            </a:endParaRPr>
          </a:p>
          <a:p>
            <a:pPr algn="ctr"/>
            <a:endParaRPr lang="en-US" dirty="0">
              <a:solidFill>
                <a:srgbClr val="000000"/>
              </a:solidFill>
              <a:latin typeface="Minion" panose="02020500000000000000" pitchFamily="18" charset="0"/>
            </a:endParaRPr>
          </a:p>
          <a:p>
            <a:pPr algn="ctr"/>
            <a:r>
              <a:rPr lang="en-US" dirty="0">
                <a:solidFill>
                  <a:srgbClr val="000000"/>
                </a:solidFill>
                <a:latin typeface="Minion" panose="02020500000000000000" pitchFamily="18" charset="0"/>
              </a:rPr>
              <a:t>Ravi Valluru, </a:t>
            </a:r>
            <a:r>
              <a:rPr lang="en-US" dirty="0" err="1">
                <a:solidFill>
                  <a:srgbClr val="000000"/>
                </a:solidFill>
                <a:latin typeface="Minion" panose="02020500000000000000" pitchFamily="18" charset="0"/>
              </a:rPr>
              <a:t>Elodie</a:t>
            </a:r>
            <a:r>
              <a:rPr lang="en-US" dirty="0">
                <a:solidFill>
                  <a:srgbClr val="000000"/>
                </a:solidFill>
                <a:latin typeface="Minion" panose="02020500000000000000" pitchFamily="18" charset="0"/>
              </a:rPr>
              <a:t> E. </a:t>
            </a:r>
            <a:r>
              <a:rPr lang="en-US" dirty="0" err="1">
                <a:solidFill>
                  <a:srgbClr val="000000"/>
                </a:solidFill>
                <a:latin typeface="Minion" panose="02020500000000000000" pitchFamily="18" charset="0"/>
              </a:rPr>
              <a:t>Gazave</a:t>
            </a:r>
            <a:r>
              <a:rPr lang="en-US" dirty="0">
                <a:solidFill>
                  <a:srgbClr val="000000"/>
                </a:solidFill>
                <a:latin typeface="Minion" panose="02020500000000000000" pitchFamily="18" charset="0"/>
              </a:rPr>
              <a:t>, Samuel B. </a:t>
            </a:r>
            <a:r>
              <a:rPr lang="en-US" dirty="0" err="1">
                <a:solidFill>
                  <a:srgbClr val="000000"/>
                </a:solidFill>
                <a:latin typeface="Minion" panose="02020500000000000000" pitchFamily="18" charset="0"/>
              </a:rPr>
              <a:t>Fernandes</a:t>
            </a:r>
            <a:r>
              <a:rPr lang="en-US" dirty="0">
                <a:solidFill>
                  <a:srgbClr val="000000"/>
                </a:solidFill>
                <a:latin typeface="Minion" panose="02020500000000000000" pitchFamily="18" charset="0"/>
              </a:rPr>
              <a:t>, John Ferguson, Roberto Lozano, </a:t>
            </a:r>
            <a:r>
              <a:rPr lang="en-US" dirty="0">
                <a:latin typeface="Minion" panose="02020500000000000000" pitchFamily="18" charset="0"/>
              </a:rPr>
              <a:t>Pradeep</a:t>
            </a:r>
            <a:r>
              <a:rPr lang="en-US" dirty="0">
                <a:solidFill>
                  <a:srgbClr val="000000"/>
                </a:solidFill>
                <a:latin typeface="Minion" panose="02020500000000000000" pitchFamily="18" charset="0"/>
              </a:rPr>
              <a:t>, Tao </a:t>
            </a:r>
            <a:r>
              <a:rPr lang="en-US" dirty="0" err="1">
                <a:solidFill>
                  <a:srgbClr val="000000"/>
                </a:solidFill>
                <a:latin typeface="Minion" panose="02020500000000000000" pitchFamily="18" charset="0"/>
              </a:rPr>
              <a:t>Zuo</a:t>
            </a:r>
            <a:r>
              <a:rPr lang="en-US" dirty="0">
                <a:solidFill>
                  <a:srgbClr val="000000"/>
                </a:solidFill>
                <a:latin typeface="Minion" panose="02020500000000000000" pitchFamily="18" charset="0"/>
              </a:rPr>
              <a:t>, Patrick J. Brown, Andrew D.B. Leakey, Michael A. Gore, Edward S. Buckler, </a:t>
            </a:r>
            <a:r>
              <a:rPr lang="en-US" dirty="0" err="1">
                <a:solidFill>
                  <a:srgbClr val="000000"/>
                </a:solidFill>
                <a:latin typeface="Minion" panose="02020500000000000000" pitchFamily="18" charset="0"/>
              </a:rPr>
              <a:t>Nonoy</a:t>
            </a:r>
            <a:r>
              <a:rPr lang="en-US" dirty="0">
                <a:solidFill>
                  <a:srgbClr val="000000"/>
                </a:solidFill>
                <a:latin typeface="Minion" panose="02020500000000000000" pitchFamily="18" charset="0"/>
              </a:rPr>
              <a:t> </a:t>
            </a:r>
            <a:r>
              <a:rPr lang="en-US" dirty="0" err="1">
                <a:solidFill>
                  <a:srgbClr val="000000"/>
                </a:solidFill>
                <a:latin typeface="Minion" panose="02020500000000000000" pitchFamily="18" charset="0"/>
              </a:rPr>
              <a:t>Bandillo</a:t>
            </a:r>
            <a:endParaRPr lang="en-US" dirty="0">
              <a:latin typeface="Minion" panose="02020500000000000000" pitchFamily="18" charset="0"/>
            </a:endParaRPr>
          </a:p>
          <a:p>
            <a:pPr algn="ctr"/>
            <a:br>
              <a:rPr lang="en-US" dirty="0">
                <a:latin typeface="Minion" panose="02020500000000000000" pitchFamily="18" charset="0"/>
              </a:rPr>
            </a:br>
            <a:endParaRPr lang="en-US" dirty="0">
              <a:latin typeface="Minion" panose="02020500000000000000" pitchFamily="18" charset="0"/>
            </a:endParaRPr>
          </a:p>
        </p:txBody>
      </p:sp>
    </p:spTree>
    <p:extLst>
      <p:ext uri="{BB962C8B-B14F-4D97-AF65-F5344CB8AC3E}">
        <p14:creationId xmlns:p14="http://schemas.microsoft.com/office/powerpoint/2010/main" val="3354753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F63389D-50E7-6147-A484-0C68B45E28D8}"/>
              </a:ext>
            </a:extLst>
          </p:cNvPr>
          <p:cNvSpPr txBox="1"/>
          <p:nvPr/>
        </p:nvSpPr>
        <p:spPr>
          <a:xfrm>
            <a:off x="0" y="0"/>
            <a:ext cx="942975" cy="369332"/>
          </a:xfrm>
          <a:prstGeom prst="rect">
            <a:avLst/>
          </a:prstGeom>
          <a:noFill/>
        </p:spPr>
        <p:txBody>
          <a:bodyPr wrap="square" rtlCol="0">
            <a:spAutoFit/>
          </a:bodyPr>
          <a:lstStyle/>
          <a:p>
            <a:r>
              <a:rPr lang="en-US" b="1" dirty="0"/>
              <a:t>Fig. S2</a:t>
            </a:r>
          </a:p>
        </p:txBody>
      </p:sp>
      <p:grpSp>
        <p:nvGrpSpPr>
          <p:cNvPr id="3" name="Group 2">
            <a:extLst>
              <a:ext uri="{FF2B5EF4-FFF2-40B4-BE49-F238E27FC236}">
                <a16:creationId xmlns:a16="http://schemas.microsoft.com/office/drawing/2014/main" id="{014A182F-3AA3-5940-B3BE-7AF58B458C2E}"/>
              </a:ext>
            </a:extLst>
          </p:cNvPr>
          <p:cNvGrpSpPr/>
          <p:nvPr/>
        </p:nvGrpSpPr>
        <p:grpSpPr>
          <a:xfrm>
            <a:off x="278631" y="2039404"/>
            <a:ext cx="8467697" cy="2618072"/>
            <a:chOff x="69910" y="1771048"/>
            <a:chExt cx="8467697" cy="2618072"/>
          </a:xfrm>
        </p:grpSpPr>
        <p:pic>
          <p:nvPicPr>
            <p:cNvPr id="4" name="Picture 3">
              <a:extLst>
                <a:ext uri="{FF2B5EF4-FFF2-40B4-BE49-F238E27FC236}">
                  <a16:creationId xmlns:a16="http://schemas.microsoft.com/office/drawing/2014/main" id="{A32CB583-0ABC-EC4C-88AD-E99077442258}"/>
                </a:ext>
              </a:extLst>
            </p:cNvPr>
            <p:cNvPicPr>
              <a:picLocks noChangeAspect="1"/>
            </p:cNvPicPr>
            <p:nvPr/>
          </p:nvPicPr>
          <p:blipFill rotWithShape="1">
            <a:blip r:embed="rId2"/>
            <a:srcRect l="4130" t="38725" r="6631" b="10374"/>
            <a:stretch/>
          </p:blipFill>
          <p:spPr>
            <a:xfrm>
              <a:off x="377687" y="1771048"/>
              <a:ext cx="8159920" cy="2618072"/>
            </a:xfrm>
            <a:prstGeom prst="rect">
              <a:avLst/>
            </a:prstGeom>
          </p:spPr>
        </p:pic>
        <p:sp>
          <p:nvSpPr>
            <p:cNvPr id="2" name="TextBox 1">
              <a:extLst>
                <a:ext uri="{FF2B5EF4-FFF2-40B4-BE49-F238E27FC236}">
                  <a16:creationId xmlns:a16="http://schemas.microsoft.com/office/drawing/2014/main" id="{E398181C-7914-3240-B9A5-D9E8AB9C590E}"/>
                </a:ext>
              </a:extLst>
            </p:cNvPr>
            <p:cNvSpPr txBox="1"/>
            <p:nvPr/>
          </p:nvSpPr>
          <p:spPr>
            <a:xfrm rot="16200000">
              <a:off x="-531972" y="2609585"/>
              <a:ext cx="1511541" cy="307777"/>
            </a:xfrm>
            <a:prstGeom prst="rect">
              <a:avLst/>
            </a:prstGeom>
            <a:noFill/>
          </p:spPr>
          <p:txBody>
            <a:bodyPr wrap="square" rtlCol="0">
              <a:spAutoFit/>
            </a:bodyPr>
            <a:lstStyle/>
            <a:p>
              <a:r>
                <a:rPr lang="en-US" sz="1400" dirty="0"/>
                <a:t>Mean </a:t>
              </a:r>
              <a:r>
                <a:rPr lang="en-US" sz="1400" dirty="0" err="1"/>
                <a:t>LDscore</a:t>
              </a:r>
              <a:r>
                <a:rPr lang="en-US" sz="1400" dirty="0"/>
                <a:t> (r</a:t>
              </a:r>
              <a:r>
                <a:rPr lang="en-US" sz="1400" baseline="30000" dirty="0"/>
                <a:t>2</a:t>
              </a:r>
              <a:r>
                <a:rPr lang="en-US" sz="1400" dirty="0"/>
                <a:t>)</a:t>
              </a:r>
            </a:p>
          </p:txBody>
        </p:sp>
      </p:grpSp>
      <p:sp>
        <p:nvSpPr>
          <p:cNvPr id="5" name="Rectangle 4">
            <a:extLst>
              <a:ext uri="{FF2B5EF4-FFF2-40B4-BE49-F238E27FC236}">
                <a16:creationId xmlns:a16="http://schemas.microsoft.com/office/drawing/2014/main" id="{57F48F5C-00DA-FA4E-8175-817F7874CD5A}"/>
              </a:ext>
            </a:extLst>
          </p:cNvPr>
          <p:cNvSpPr/>
          <p:nvPr/>
        </p:nvSpPr>
        <p:spPr>
          <a:xfrm>
            <a:off x="790832" y="5241336"/>
            <a:ext cx="7955495" cy="873188"/>
          </a:xfrm>
          <a:prstGeom prst="rect">
            <a:avLst/>
          </a:prstGeom>
        </p:spPr>
        <p:txBody>
          <a:bodyPr wrap="square">
            <a:spAutoFit/>
          </a:bodyPr>
          <a:lstStyle/>
          <a:p>
            <a:pPr algn="just">
              <a:lnSpc>
                <a:spcPct val="150000"/>
              </a:lnSpc>
            </a:pPr>
            <a:r>
              <a:rPr lang="en-US" dirty="0">
                <a:solidFill>
                  <a:srgbClr val="000000"/>
                </a:solidFill>
                <a:latin typeface="Arial" panose="020B0604020202020204" pitchFamily="34" charset="0"/>
                <a:ea typeface="Arial Unicode MS" panose="020B0604020202020204" pitchFamily="34" charset="-128"/>
              </a:rPr>
              <a:t>Fig S2 Mean linkage disequilibrium (LD) scores estimated for all chromosomes.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86693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F63389D-50E7-6147-A484-0C68B45E28D8}"/>
              </a:ext>
            </a:extLst>
          </p:cNvPr>
          <p:cNvSpPr txBox="1"/>
          <p:nvPr/>
        </p:nvSpPr>
        <p:spPr>
          <a:xfrm>
            <a:off x="0" y="0"/>
            <a:ext cx="942975" cy="369332"/>
          </a:xfrm>
          <a:prstGeom prst="rect">
            <a:avLst/>
          </a:prstGeom>
          <a:noFill/>
        </p:spPr>
        <p:txBody>
          <a:bodyPr wrap="square" rtlCol="0">
            <a:spAutoFit/>
          </a:bodyPr>
          <a:lstStyle/>
          <a:p>
            <a:r>
              <a:rPr lang="en-US" b="1" dirty="0"/>
              <a:t>Fig. S3</a:t>
            </a:r>
          </a:p>
        </p:txBody>
      </p:sp>
      <p:pic>
        <p:nvPicPr>
          <p:cNvPr id="5" name="Picture 4">
            <a:extLst>
              <a:ext uri="{FF2B5EF4-FFF2-40B4-BE49-F238E27FC236}">
                <a16:creationId xmlns:a16="http://schemas.microsoft.com/office/drawing/2014/main" id="{3DF965B3-EF89-4B46-8B5F-3CAFECD19A9E}"/>
              </a:ext>
            </a:extLst>
          </p:cNvPr>
          <p:cNvPicPr>
            <a:picLocks noChangeAspect="1"/>
          </p:cNvPicPr>
          <p:nvPr/>
        </p:nvPicPr>
        <p:blipFill rotWithShape="1">
          <a:blip r:embed="rId2"/>
          <a:srcRect l="16210" t="19076" r="24132" b="6444"/>
          <a:stretch/>
        </p:blipFill>
        <p:spPr>
          <a:xfrm>
            <a:off x="1250572" y="1473021"/>
            <a:ext cx="5455028" cy="3830856"/>
          </a:xfrm>
          <a:prstGeom prst="rect">
            <a:avLst/>
          </a:prstGeom>
        </p:spPr>
      </p:pic>
      <p:pic>
        <p:nvPicPr>
          <p:cNvPr id="4" name="Picture 3">
            <a:extLst>
              <a:ext uri="{FF2B5EF4-FFF2-40B4-BE49-F238E27FC236}">
                <a16:creationId xmlns:a16="http://schemas.microsoft.com/office/drawing/2014/main" id="{E7548899-504F-FE4A-895F-A6F65551C8B3}"/>
              </a:ext>
            </a:extLst>
          </p:cNvPr>
          <p:cNvPicPr>
            <a:picLocks noChangeAspect="1"/>
          </p:cNvPicPr>
          <p:nvPr/>
        </p:nvPicPr>
        <p:blipFill rotWithShape="1">
          <a:blip r:embed="rId2"/>
          <a:srcRect l="76872" t="49491" r="17052" b="38163"/>
          <a:stretch/>
        </p:blipFill>
        <p:spPr>
          <a:xfrm>
            <a:off x="1981199" y="1896533"/>
            <a:ext cx="555581" cy="635000"/>
          </a:xfrm>
          <a:prstGeom prst="rect">
            <a:avLst/>
          </a:prstGeom>
        </p:spPr>
      </p:pic>
      <p:sp>
        <p:nvSpPr>
          <p:cNvPr id="2" name="Rectangle 1">
            <a:extLst>
              <a:ext uri="{FF2B5EF4-FFF2-40B4-BE49-F238E27FC236}">
                <a16:creationId xmlns:a16="http://schemas.microsoft.com/office/drawing/2014/main" id="{84834195-1E03-DF41-ABC0-013221A8FC83}"/>
              </a:ext>
            </a:extLst>
          </p:cNvPr>
          <p:cNvSpPr/>
          <p:nvPr/>
        </p:nvSpPr>
        <p:spPr>
          <a:xfrm>
            <a:off x="2086506" y="1686470"/>
            <a:ext cx="288862" cy="276999"/>
          </a:xfrm>
          <a:prstGeom prst="rect">
            <a:avLst/>
          </a:prstGeom>
        </p:spPr>
        <p:txBody>
          <a:bodyPr wrap="none">
            <a:spAutoFit/>
          </a:bodyPr>
          <a:lstStyle/>
          <a:p>
            <a:r>
              <a:rPr lang="en-US" sz="1200" dirty="0"/>
              <a:t>r</a:t>
            </a:r>
            <a:r>
              <a:rPr lang="en-US" sz="1200" baseline="30000" dirty="0"/>
              <a:t>2</a:t>
            </a:r>
          </a:p>
        </p:txBody>
      </p:sp>
      <p:sp>
        <p:nvSpPr>
          <p:cNvPr id="3" name="Rectangle 2">
            <a:extLst>
              <a:ext uri="{FF2B5EF4-FFF2-40B4-BE49-F238E27FC236}">
                <a16:creationId xmlns:a16="http://schemas.microsoft.com/office/drawing/2014/main" id="{626A575C-B664-DC45-B5BA-CFD3432EF723}"/>
              </a:ext>
            </a:extLst>
          </p:cNvPr>
          <p:cNvSpPr/>
          <p:nvPr/>
        </p:nvSpPr>
        <p:spPr>
          <a:xfrm>
            <a:off x="89367" y="5766719"/>
            <a:ext cx="8906351" cy="646331"/>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S3 The number of single-nucleotide polymorphisms (SNPs) estimated under different parameters of window size and r</a:t>
            </a:r>
            <a:r>
              <a:rPr lang="en-US" baseline="30000" dirty="0">
                <a:solidFill>
                  <a:srgbClr val="000000"/>
                </a:solidFill>
                <a:latin typeface="Arial" panose="020B0604020202020204" pitchFamily="34" charset="0"/>
                <a:ea typeface="Arial Unicode MS" panose="020B0604020202020204" pitchFamily="34" charset="-128"/>
              </a:rPr>
              <a:t>2</a:t>
            </a:r>
            <a:r>
              <a:rPr lang="en-US" dirty="0">
                <a:solidFill>
                  <a:srgbClr val="000000"/>
                </a:solidFill>
                <a:latin typeface="Arial" panose="020B0604020202020204" pitchFamily="34" charset="0"/>
                <a:ea typeface="Arial Unicode MS" panose="020B0604020202020204" pitchFamily="34" charset="-128"/>
              </a:rPr>
              <a:t>.</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83010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9BA2CF-37AC-C441-B585-98A284CEC35B}"/>
              </a:ext>
            </a:extLst>
          </p:cNvPr>
          <p:cNvSpPr txBox="1"/>
          <p:nvPr/>
        </p:nvSpPr>
        <p:spPr>
          <a:xfrm>
            <a:off x="0" y="0"/>
            <a:ext cx="942975" cy="369332"/>
          </a:xfrm>
          <a:prstGeom prst="rect">
            <a:avLst/>
          </a:prstGeom>
          <a:noFill/>
        </p:spPr>
        <p:txBody>
          <a:bodyPr wrap="square" rtlCol="0">
            <a:spAutoFit/>
          </a:bodyPr>
          <a:lstStyle/>
          <a:p>
            <a:r>
              <a:rPr lang="en-US" b="1" dirty="0"/>
              <a:t>Fig. S4</a:t>
            </a:r>
          </a:p>
        </p:txBody>
      </p:sp>
      <p:pic>
        <p:nvPicPr>
          <p:cNvPr id="5" name="Picture 4">
            <a:extLst>
              <a:ext uri="{FF2B5EF4-FFF2-40B4-BE49-F238E27FC236}">
                <a16:creationId xmlns:a16="http://schemas.microsoft.com/office/drawing/2014/main" id="{B7D257B4-FD33-7542-84B3-1F9AE2FD3C74}"/>
              </a:ext>
            </a:extLst>
          </p:cNvPr>
          <p:cNvPicPr>
            <a:picLocks noChangeAspect="1"/>
          </p:cNvPicPr>
          <p:nvPr/>
        </p:nvPicPr>
        <p:blipFill rotWithShape="1">
          <a:blip r:embed="rId2"/>
          <a:srcRect l="1602" t="13922" r="12262" b="2663"/>
          <a:stretch/>
        </p:blipFill>
        <p:spPr>
          <a:xfrm>
            <a:off x="1718125" y="692410"/>
            <a:ext cx="4980408" cy="4266606"/>
          </a:xfrm>
          <a:prstGeom prst="rect">
            <a:avLst/>
          </a:prstGeom>
        </p:spPr>
      </p:pic>
      <p:sp>
        <p:nvSpPr>
          <p:cNvPr id="2" name="Rectangle 1">
            <a:extLst>
              <a:ext uri="{FF2B5EF4-FFF2-40B4-BE49-F238E27FC236}">
                <a16:creationId xmlns:a16="http://schemas.microsoft.com/office/drawing/2014/main" id="{2C03A7B0-9509-5C44-8AD3-5D69E3FE07F2}"/>
              </a:ext>
            </a:extLst>
          </p:cNvPr>
          <p:cNvSpPr/>
          <p:nvPr/>
        </p:nvSpPr>
        <p:spPr>
          <a:xfrm>
            <a:off x="123566" y="5238403"/>
            <a:ext cx="8798011" cy="646331"/>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S4 Allele frequency distribution comparison for high conserved deleterious variants (HGERP</a:t>
            </a:r>
            <a:r>
              <a:rPr lang="en-US" baseline="-25000" dirty="0">
                <a:solidFill>
                  <a:srgbClr val="000000"/>
                </a:solidFill>
                <a:latin typeface="Arial" panose="020B0604020202020204" pitchFamily="34" charset="0"/>
                <a:ea typeface="Arial Unicode MS" panose="020B0604020202020204" pitchFamily="34" charset="-128"/>
              </a:rPr>
              <a:t>DEL-SNPs</a:t>
            </a:r>
            <a:r>
              <a:rPr lang="en-US" dirty="0">
                <a:solidFill>
                  <a:srgbClr val="000000"/>
                </a:solidFill>
                <a:latin typeface="Arial" panose="020B0604020202020204" pitchFamily="34" charset="0"/>
                <a:ea typeface="Arial Unicode MS" panose="020B0604020202020204" pitchFamily="34" charset="-128"/>
              </a:rPr>
              <a:t>, red) and </a:t>
            </a:r>
            <a:r>
              <a:rPr lang="en-US" dirty="0" err="1">
                <a:solidFill>
                  <a:srgbClr val="000000"/>
                </a:solidFill>
                <a:latin typeface="Arial" panose="020B0604020202020204" pitchFamily="34" charset="0"/>
                <a:ea typeface="Arial Unicode MS" panose="020B0604020202020204" pitchFamily="34" charset="-128"/>
              </a:rPr>
              <a:t>nondeleterious</a:t>
            </a:r>
            <a:r>
              <a:rPr lang="en-US" dirty="0">
                <a:solidFill>
                  <a:srgbClr val="000000"/>
                </a:solidFill>
                <a:latin typeface="Arial" panose="020B0604020202020204" pitchFamily="34" charset="0"/>
                <a:ea typeface="Arial Unicode MS" panose="020B0604020202020204" pitchFamily="34" charset="-128"/>
              </a:rPr>
              <a:t> variants (grey).</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51719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B74E44-46F4-1346-9483-2E191B7CB6C4}"/>
              </a:ext>
            </a:extLst>
          </p:cNvPr>
          <p:cNvSpPr txBox="1"/>
          <p:nvPr/>
        </p:nvSpPr>
        <p:spPr>
          <a:xfrm>
            <a:off x="0" y="0"/>
            <a:ext cx="934278" cy="369332"/>
          </a:xfrm>
          <a:prstGeom prst="rect">
            <a:avLst/>
          </a:prstGeom>
          <a:noFill/>
        </p:spPr>
        <p:txBody>
          <a:bodyPr wrap="square" rtlCol="0">
            <a:spAutoFit/>
          </a:bodyPr>
          <a:lstStyle/>
          <a:p>
            <a:r>
              <a:rPr lang="en-US" b="1" dirty="0"/>
              <a:t>Fig. S5</a:t>
            </a:r>
          </a:p>
        </p:txBody>
      </p:sp>
      <p:pic>
        <p:nvPicPr>
          <p:cNvPr id="13" name="Picture 12">
            <a:extLst>
              <a:ext uri="{FF2B5EF4-FFF2-40B4-BE49-F238E27FC236}">
                <a16:creationId xmlns:a16="http://schemas.microsoft.com/office/drawing/2014/main" id="{6C461303-84BC-AD48-B685-FF9BC95F78DD}"/>
              </a:ext>
            </a:extLst>
          </p:cNvPr>
          <p:cNvPicPr>
            <a:picLocks noChangeAspect="1"/>
          </p:cNvPicPr>
          <p:nvPr/>
        </p:nvPicPr>
        <p:blipFill rotWithShape="1">
          <a:blip r:embed="rId2"/>
          <a:srcRect l="1209" t="6593" r="6189" b="6373"/>
          <a:stretch/>
        </p:blipFill>
        <p:spPr>
          <a:xfrm>
            <a:off x="1653283" y="301370"/>
            <a:ext cx="5467617" cy="5138867"/>
          </a:xfrm>
          <a:prstGeom prst="rect">
            <a:avLst/>
          </a:prstGeom>
        </p:spPr>
      </p:pic>
      <p:sp>
        <p:nvSpPr>
          <p:cNvPr id="2" name="Rectangle 1">
            <a:extLst>
              <a:ext uri="{FF2B5EF4-FFF2-40B4-BE49-F238E27FC236}">
                <a16:creationId xmlns:a16="http://schemas.microsoft.com/office/drawing/2014/main" id="{C875030E-A12F-B646-BD8C-01DF61B2130B}"/>
              </a:ext>
            </a:extLst>
          </p:cNvPr>
          <p:cNvSpPr/>
          <p:nvPr/>
        </p:nvSpPr>
        <p:spPr>
          <a:xfrm>
            <a:off x="0" y="5633300"/>
            <a:ext cx="9144000" cy="923330"/>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S5 Derived allele frequency (DAF) association with Sorting Intolerant From Tolerant (SIFT) scores, Derived allele was defined as a minor allele from a multi-species sequence alignments. SIFT was estimated using </a:t>
            </a:r>
            <a:r>
              <a:rPr lang="en-US" dirty="0" err="1">
                <a:solidFill>
                  <a:srgbClr val="000000"/>
                </a:solidFill>
                <a:latin typeface="Arial" panose="020B0604020202020204" pitchFamily="34" charset="0"/>
                <a:ea typeface="Arial Unicode MS" panose="020B0604020202020204" pitchFamily="34" charset="-128"/>
              </a:rPr>
              <a:t>Vaser</a:t>
            </a:r>
            <a:r>
              <a:rPr lang="en-US" dirty="0">
                <a:solidFill>
                  <a:srgbClr val="000000"/>
                </a:solidFill>
                <a:latin typeface="Arial" panose="020B0604020202020204" pitchFamily="34" charset="0"/>
                <a:ea typeface="Arial Unicode MS" panose="020B0604020202020204" pitchFamily="34" charset="-128"/>
              </a:rPr>
              <a:t> et al. (2016).</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32786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B74E44-46F4-1346-9483-2E191B7CB6C4}"/>
              </a:ext>
            </a:extLst>
          </p:cNvPr>
          <p:cNvSpPr txBox="1"/>
          <p:nvPr/>
        </p:nvSpPr>
        <p:spPr>
          <a:xfrm>
            <a:off x="0" y="9406"/>
            <a:ext cx="864704" cy="369332"/>
          </a:xfrm>
          <a:prstGeom prst="rect">
            <a:avLst/>
          </a:prstGeom>
          <a:noFill/>
        </p:spPr>
        <p:txBody>
          <a:bodyPr wrap="square" rtlCol="0">
            <a:spAutoFit/>
          </a:bodyPr>
          <a:lstStyle/>
          <a:p>
            <a:r>
              <a:rPr lang="en-US" b="1" dirty="0"/>
              <a:t>Fig. S6</a:t>
            </a:r>
          </a:p>
        </p:txBody>
      </p:sp>
      <p:grpSp>
        <p:nvGrpSpPr>
          <p:cNvPr id="11" name="Group 10">
            <a:extLst>
              <a:ext uri="{FF2B5EF4-FFF2-40B4-BE49-F238E27FC236}">
                <a16:creationId xmlns:a16="http://schemas.microsoft.com/office/drawing/2014/main" id="{31C9EF89-D04C-3240-99BF-B1D4B77636AB}"/>
              </a:ext>
            </a:extLst>
          </p:cNvPr>
          <p:cNvGrpSpPr/>
          <p:nvPr/>
        </p:nvGrpSpPr>
        <p:grpSpPr>
          <a:xfrm>
            <a:off x="1447082" y="362070"/>
            <a:ext cx="5151426" cy="4617703"/>
            <a:chOff x="1446909" y="826947"/>
            <a:chExt cx="6249836" cy="5432490"/>
          </a:xfrm>
        </p:grpSpPr>
        <p:sp>
          <p:nvSpPr>
            <p:cNvPr id="23" name="Rectangle 22">
              <a:extLst>
                <a:ext uri="{FF2B5EF4-FFF2-40B4-BE49-F238E27FC236}">
                  <a16:creationId xmlns:a16="http://schemas.microsoft.com/office/drawing/2014/main" id="{F1E4064B-E662-854E-99A0-577B977B22CD}"/>
                </a:ext>
              </a:extLst>
            </p:cNvPr>
            <p:cNvSpPr/>
            <p:nvPr/>
          </p:nvSpPr>
          <p:spPr>
            <a:xfrm>
              <a:off x="1608385" y="826948"/>
              <a:ext cx="300082" cy="338554"/>
            </a:xfrm>
            <a:prstGeom prst="rect">
              <a:avLst/>
            </a:prstGeom>
          </p:spPr>
          <p:txBody>
            <a:bodyPr wrap="none">
              <a:spAutoFit/>
            </a:bodyPr>
            <a:lstStyle/>
            <a:p>
              <a:r>
                <a:rPr lang="en-US" sz="1600" b="1" dirty="0">
                  <a:latin typeface="Avenir Next" panose="020B0503020202020204" pitchFamily="34" charset="0"/>
                </a:rPr>
                <a:t>a</a:t>
              </a:r>
            </a:p>
          </p:txBody>
        </p:sp>
        <p:sp>
          <p:nvSpPr>
            <p:cNvPr id="24" name="Rectangle 23">
              <a:extLst>
                <a:ext uri="{FF2B5EF4-FFF2-40B4-BE49-F238E27FC236}">
                  <a16:creationId xmlns:a16="http://schemas.microsoft.com/office/drawing/2014/main" id="{101C8AD5-8AD1-D247-85B4-D808C91B49B1}"/>
                </a:ext>
              </a:extLst>
            </p:cNvPr>
            <p:cNvSpPr/>
            <p:nvPr/>
          </p:nvSpPr>
          <p:spPr>
            <a:xfrm>
              <a:off x="4718676" y="826947"/>
              <a:ext cx="319318" cy="338554"/>
            </a:xfrm>
            <a:prstGeom prst="rect">
              <a:avLst/>
            </a:prstGeom>
          </p:spPr>
          <p:txBody>
            <a:bodyPr wrap="none">
              <a:spAutoFit/>
            </a:bodyPr>
            <a:lstStyle/>
            <a:p>
              <a:r>
                <a:rPr lang="en-US" sz="1600" b="1" dirty="0">
                  <a:latin typeface="Avenir Next" panose="020B0503020202020204" pitchFamily="34" charset="0"/>
                </a:rPr>
                <a:t>b</a:t>
              </a:r>
            </a:p>
          </p:txBody>
        </p:sp>
        <p:sp>
          <p:nvSpPr>
            <p:cNvPr id="31" name="Rectangle 30">
              <a:extLst>
                <a:ext uri="{FF2B5EF4-FFF2-40B4-BE49-F238E27FC236}">
                  <a16:creationId xmlns:a16="http://schemas.microsoft.com/office/drawing/2014/main" id="{F4EB2EB4-E1E1-AB41-99D4-7EB1CFD3DF41}"/>
                </a:ext>
              </a:extLst>
            </p:cNvPr>
            <p:cNvSpPr/>
            <p:nvPr/>
          </p:nvSpPr>
          <p:spPr>
            <a:xfrm>
              <a:off x="1447255" y="3562284"/>
              <a:ext cx="287258" cy="338554"/>
            </a:xfrm>
            <a:prstGeom prst="rect">
              <a:avLst/>
            </a:prstGeom>
          </p:spPr>
          <p:txBody>
            <a:bodyPr wrap="none">
              <a:spAutoFit/>
            </a:bodyPr>
            <a:lstStyle/>
            <a:p>
              <a:r>
                <a:rPr lang="en-US" sz="1600" b="1" dirty="0">
                  <a:latin typeface="Avenir Next" panose="020B0503020202020204" pitchFamily="34" charset="0"/>
                </a:rPr>
                <a:t>c</a:t>
              </a:r>
            </a:p>
          </p:txBody>
        </p:sp>
        <p:pic>
          <p:nvPicPr>
            <p:cNvPr id="45" name="Picture 44">
              <a:extLst>
                <a:ext uri="{FF2B5EF4-FFF2-40B4-BE49-F238E27FC236}">
                  <a16:creationId xmlns:a16="http://schemas.microsoft.com/office/drawing/2014/main" id="{575C19B0-E2C6-AF41-8A64-958AD7C23959}"/>
                </a:ext>
              </a:extLst>
            </p:cNvPr>
            <p:cNvPicPr>
              <a:picLocks noChangeAspect="1"/>
            </p:cNvPicPr>
            <p:nvPr/>
          </p:nvPicPr>
          <p:blipFill rotWithShape="1">
            <a:blip r:embed="rId3">
              <a:extLst>
                <a:ext uri="{28A0092B-C50C-407E-A947-70E740481C1C}">
                  <a14:useLocalDpi xmlns:a14="http://schemas.microsoft.com/office/drawing/2010/main" val="0"/>
                </a:ext>
              </a:extLst>
            </a:blip>
            <a:srcRect l="2210" t="11686" r="7902" b="7566"/>
            <a:stretch/>
          </p:blipFill>
          <p:spPr>
            <a:xfrm>
              <a:off x="1446909" y="3860337"/>
              <a:ext cx="2765748" cy="2346469"/>
            </a:xfrm>
            <a:prstGeom prst="rect">
              <a:avLst/>
            </a:prstGeom>
          </p:spPr>
        </p:pic>
        <p:pic>
          <p:nvPicPr>
            <p:cNvPr id="6" name="Picture 5">
              <a:extLst>
                <a:ext uri="{FF2B5EF4-FFF2-40B4-BE49-F238E27FC236}">
                  <a16:creationId xmlns:a16="http://schemas.microsoft.com/office/drawing/2014/main" id="{AFEE5EBE-680A-0743-9477-B7C66483B65D}"/>
                </a:ext>
              </a:extLst>
            </p:cNvPr>
            <p:cNvPicPr>
              <a:picLocks noChangeAspect="1"/>
            </p:cNvPicPr>
            <p:nvPr/>
          </p:nvPicPr>
          <p:blipFill rotWithShape="1">
            <a:blip r:embed="rId4"/>
            <a:srcRect l="1897" t="3482" r="2698"/>
            <a:stretch/>
          </p:blipFill>
          <p:spPr>
            <a:xfrm>
              <a:off x="4084218" y="1307067"/>
              <a:ext cx="3580800" cy="2263243"/>
            </a:xfrm>
            <a:prstGeom prst="rect">
              <a:avLst/>
            </a:prstGeom>
          </p:spPr>
        </p:pic>
        <p:pic>
          <p:nvPicPr>
            <p:cNvPr id="3" name="Picture 2">
              <a:extLst>
                <a:ext uri="{FF2B5EF4-FFF2-40B4-BE49-F238E27FC236}">
                  <a16:creationId xmlns:a16="http://schemas.microsoft.com/office/drawing/2014/main" id="{CA2A68DF-81B0-A74B-A62A-933A090B6387}"/>
                </a:ext>
              </a:extLst>
            </p:cNvPr>
            <p:cNvPicPr>
              <a:picLocks noChangeAspect="1"/>
            </p:cNvPicPr>
            <p:nvPr/>
          </p:nvPicPr>
          <p:blipFill rotWithShape="1">
            <a:blip r:embed="rId5">
              <a:extLst>
                <a:ext uri="{28A0092B-C50C-407E-A947-70E740481C1C}">
                  <a14:useLocalDpi xmlns:a14="http://schemas.microsoft.com/office/drawing/2010/main" val="0"/>
                </a:ext>
              </a:extLst>
            </a:blip>
            <a:srcRect t="12696"/>
            <a:stretch/>
          </p:blipFill>
          <p:spPr>
            <a:xfrm>
              <a:off x="1446909" y="1234356"/>
              <a:ext cx="2656812" cy="2221225"/>
            </a:xfrm>
            <a:prstGeom prst="rect">
              <a:avLst/>
            </a:prstGeom>
          </p:spPr>
        </p:pic>
        <p:sp>
          <p:nvSpPr>
            <p:cNvPr id="14" name="Rectangle 13">
              <a:extLst>
                <a:ext uri="{FF2B5EF4-FFF2-40B4-BE49-F238E27FC236}">
                  <a16:creationId xmlns:a16="http://schemas.microsoft.com/office/drawing/2014/main" id="{6F0D0655-9755-BD43-8436-C7B6FB22BC2C}"/>
                </a:ext>
              </a:extLst>
            </p:cNvPr>
            <p:cNvSpPr/>
            <p:nvPr/>
          </p:nvSpPr>
          <p:spPr>
            <a:xfrm>
              <a:off x="4735768" y="3552631"/>
              <a:ext cx="319318" cy="338554"/>
            </a:xfrm>
            <a:prstGeom prst="rect">
              <a:avLst/>
            </a:prstGeom>
          </p:spPr>
          <p:txBody>
            <a:bodyPr wrap="none">
              <a:spAutoFit/>
            </a:bodyPr>
            <a:lstStyle/>
            <a:p>
              <a:r>
                <a:rPr lang="en-US" sz="1600" b="1" dirty="0">
                  <a:latin typeface="Avenir Next" panose="020B0503020202020204" pitchFamily="34" charset="0"/>
                </a:rPr>
                <a:t>d</a:t>
              </a:r>
            </a:p>
          </p:txBody>
        </p:sp>
        <p:pic>
          <p:nvPicPr>
            <p:cNvPr id="10" name="Picture 9">
              <a:extLst>
                <a:ext uri="{FF2B5EF4-FFF2-40B4-BE49-F238E27FC236}">
                  <a16:creationId xmlns:a16="http://schemas.microsoft.com/office/drawing/2014/main" id="{292AEA49-B049-E148-B87F-D3F481332A3F}"/>
                </a:ext>
              </a:extLst>
            </p:cNvPr>
            <p:cNvPicPr>
              <a:picLocks noChangeAspect="1"/>
            </p:cNvPicPr>
            <p:nvPr/>
          </p:nvPicPr>
          <p:blipFill rotWithShape="1">
            <a:blip r:embed="rId6">
              <a:extLst>
                <a:ext uri="{28A0092B-C50C-407E-A947-70E740481C1C}">
                  <a14:useLocalDpi xmlns:a14="http://schemas.microsoft.com/office/drawing/2010/main" val="0"/>
                </a:ext>
              </a:extLst>
            </a:blip>
            <a:srcRect t="14299" r="7490" b="3264"/>
            <a:stretch/>
          </p:blipFill>
          <p:spPr>
            <a:xfrm>
              <a:off x="4546596" y="3900838"/>
              <a:ext cx="3150149" cy="2358599"/>
            </a:xfrm>
            <a:prstGeom prst="rect">
              <a:avLst/>
            </a:prstGeom>
          </p:spPr>
        </p:pic>
      </p:grpSp>
      <p:sp>
        <p:nvSpPr>
          <p:cNvPr id="2" name="Rectangle 1">
            <a:extLst>
              <a:ext uri="{FF2B5EF4-FFF2-40B4-BE49-F238E27FC236}">
                <a16:creationId xmlns:a16="http://schemas.microsoft.com/office/drawing/2014/main" id="{50D8F737-85BF-A64D-B4F6-50E8D60B1CB0}"/>
              </a:ext>
            </a:extLst>
          </p:cNvPr>
          <p:cNvSpPr/>
          <p:nvPr/>
        </p:nvSpPr>
        <p:spPr>
          <a:xfrm>
            <a:off x="0" y="5260726"/>
            <a:ext cx="9057503" cy="1477328"/>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S6 Frequency distributions of highly conserved deleterious mutations (SIFT&lt;0.05 and GERP&gt;2). Sorting Intolerant From Tolerant (SIFT) distributions of (a) all deleterious mutations, (b) number of deleterious mutations estimated per coding regions in all chromosomes, (c) minor allele frequency distribution of deleterious mutations, and (d) GERP distributions of deleterious mutations.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46602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B74E44-46F4-1346-9483-2E191B7CB6C4}"/>
              </a:ext>
            </a:extLst>
          </p:cNvPr>
          <p:cNvSpPr txBox="1"/>
          <p:nvPr/>
        </p:nvSpPr>
        <p:spPr>
          <a:xfrm>
            <a:off x="0" y="0"/>
            <a:ext cx="914400" cy="369332"/>
          </a:xfrm>
          <a:prstGeom prst="rect">
            <a:avLst/>
          </a:prstGeom>
          <a:noFill/>
        </p:spPr>
        <p:txBody>
          <a:bodyPr wrap="square" rtlCol="0">
            <a:spAutoFit/>
          </a:bodyPr>
          <a:lstStyle/>
          <a:p>
            <a:r>
              <a:rPr lang="en-US" b="1" dirty="0"/>
              <a:t>Fig. S7</a:t>
            </a:r>
          </a:p>
        </p:txBody>
      </p:sp>
      <p:grpSp>
        <p:nvGrpSpPr>
          <p:cNvPr id="2" name="Group 1">
            <a:extLst>
              <a:ext uri="{FF2B5EF4-FFF2-40B4-BE49-F238E27FC236}">
                <a16:creationId xmlns:a16="http://schemas.microsoft.com/office/drawing/2014/main" id="{FADA6121-CC32-D647-84F6-795FD1D6DCE3}"/>
              </a:ext>
            </a:extLst>
          </p:cNvPr>
          <p:cNvGrpSpPr/>
          <p:nvPr/>
        </p:nvGrpSpPr>
        <p:grpSpPr>
          <a:xfrm>
            <a:off x="291500" y="1679816"/>
            <a:ext cx="8560999" cy="3055244"/>
            <a:chOff x="291500" y="1679816"/>
            <a:chExt cx="8560999" cy="3055244"/>
          </a:xfrm>
        </p:grpSpPr>
        <p:grpSp>
          <p:nvGrpSpPr>
            <p:cNvPr id="15" name="Group 14">
              <a:extLst>
                <a:ext uri="{FF2B5EF4-FFF2-40B4-BE49-F238E27FC236}">
                  <a16:creationId xmlns:a16="http://schemas.microsoft.com/office/drawing/2014/main" id="{8A5AB231-E03A-AA46-80C1-B4EB6618D9A4}"/>
                </a:ext>
              </a:extLst>
            </p:cNvPr>
            <p:cNvGrpSpPr/>
            <p:nvPr/>
          </p:nvGrpSpPr>
          <p:grpSpPr>
            <a:xfrm>
              <a:off x="291500" y="1695721"/>
              <a:ext cx="8560999" cy="3039339"/>
              <a:chOff x="201164" y="2442341"/>
              <a:chExt cx="8560999" cy="3039339"/>
            </a:xfrm>
          </p:grpSpPr>
          <p:sp>
            <p:nvSpPr>
              <p:cNvPr id="16" name="Rectangle 15">
                <a:extLst>
                  <a:ext uri="{FF2B5EF4-FFF2-40B4-BE49-F238E27FC236}">
                    <a16:creationId xmlns:a16="http://schemas.microsoft.com/office/drawing/2014/main" id="{2A57F73F-0BB7-1447-94AE-34B66D19AAE4}"/>
                  </a:ext>
                </a:extLst>
              </p:cNvPr>
              <p:cNvSpPr/>
              <p:nvPr/>
            </p:nvSpPr>
            <p:spPr>
              <a:xfrm>
                <a:off x="2296288" y="2489353"/>
                <a:ext cx="632154" cy="246221"/>
              </a:xfrm>
              <a:prstGeom prst="rect">
                <a:avLst/>
              </a:prstGeom>
            </p:spPr>
            <p:txBody>
              <a:bodyPr wrap="square">
                <a:spAutoFit/>
              </a:bodyPr>
              <a:lstStyle/>
              <a:p>
                <a:r>
                  <a:rPr lang="en-US" sz="1000" dirty="0">
                    <a:latin typeface="Avenir" panose="02000503020000020003" pitchFamily="2" charset="0"/>
                  </a:rPr>
                  <a:t>Chr. 1 </a:t>
                </a:r>
              </a:p>
            </p:txBody>
          </p:sp>
          <p:sp>
            <p:nvSpPr>
              <p:cNvPr id="17" name="Rectangle 16">
                <a:extLst>
                  <a:ext uri="{FF2B5EF4-FFF2-40B4-BE49-F238E27FC236}">
                    <a16:creationId xmlns:a16="http://schemas.microsoft.com/office/drawing/2014/main" id="{928A7CA3-3326-D545-9AF2-A00640610EB1}"/>
                  </a:ext>
                </a:extLst>
              </p:cNvPr>
              <p:cNvSpPr/>
              <p:nvPr/>
            </p:nvSpPr>
            <p:spPr>
              <a:xfrm>
                <a:off x="5080564" y="2503896"/>
                <a:ext cx="632154" cy="246221"/>
              </a:xfrm>
              <a:prstGeom prst="rect">
                <a:avLst/>
              </a:prstGeom>
            </p:spPr>
            <p:txBody>
              <a:bodyPr wrap="square">
                <a:spAutoFit/>
              </a:bodyPr>
              <a:lstStyle/>
              <a:p>
                <a:r>
                  <a:rPr lang="en-US" sz="1000" dirty="0">
                    <a:latin typeface="Avenir" panose="02000503020000020003" pitchFamily="2" charset="0"/>
                  </a:rPr>
                  <a:t>Chr. 5 </a:t>
                </a:r>
              </a:p>
            </p:txBody>
          </p:sp>
          <p:pic>
            <p:nvPicPr>
              <p:cNvPr id="18" name="Picture 17">
                <a:extLst>
                  <a:ext uri="{FF2B5EF4-FFF2-40B4-BE49-F238E27FC236}">
                    <a16:creationId xmlns:a16="http://schemas.microsoft.com/office/drawing/2014/main" id="{C573A6D0-9A8C-C747-9365-7FA7A845EC04}"/>
                  </a:ext>
                </a:extLst>
              </p:cNvPr>
              <p:cNvPicPr>
                <a:picLocks noChangeAspect="1"/>
              </p:cNvPicPr>
              <p:nvPr/>
            </p:nvPicPr>
            <p:blipFill rotWithShape="1">
              <a:blip r:embed="rId2"/>
              <a:srcRect t="10290" r="5008" b="2029"/>
              <a:stretch/>
            </p:blipFill>
            <p:spPr>
              <a:xfrm>
                <a:off x="5718050" y="2442341"/>
                <a:ext cx="3044113" cy="3039339"/>
              </a:xfrm>
              <a:prstGeom prst="rect">
                <a:avLst/>
              </a:prstGeom>
            </p:spPr>
          </p:pic>
          <p:sp>
            <p:nvSpPr>
              <p:cNvPr id="21" name="Rectangle 20">
                <a:extLst>
                  <a:ext uri="{FF2B5EF4-FFF2-40B4-BE49-F238E27FC236}">
                    <a16:creationId xmlns:a16="http://schemas.microsoft.com/office/drawing/2014/main" id="{F91CB315-14D9-D145-99FC-692BC067F65C}"/>
                  </a:ext>
                </a:extLst>
              </p:cNvPr>
              <p:cNvSpPr/>
              <p:nvPr/>
            </p:nvSpPr>
            <p:spPr>
              <a:xfrm>
                <a:off x="7997562" y="2489353"/>
                <a:ext cx="632154" cy="246221"/>
              </a:xfrm>
              <a:prstGeom prst="rect">
                <a:avLst/>
              </a:prstGeom>
            </p:spPr>
            <p:txBody>
              <a:bodyPr wrap="square">
                <a:spAutoFit/>
              </a:bodyPr>
              <a:lstStyle/>
              <a:p>
                <a:r>
                  <a:rPr lang="en-US" sz="1000" dirty="0">
                    <a:latin typeface="Avenir" panose="02000503020000020003" pitchFamily="2" charset="0"/>
                  </a:rPr>
                  <a:t>Chr. 8 </a:t>
                </a:r>
              </a:p>
            </p:txBody>
          </p:sp>
          <p:pic>
            <p:nvPicPr>
              <p:cNvPr id="22" name="Picture 21">
                <a:extLst>
                  <a:ext uri="{FF2B5EF4-FFF2-40B4-BE49-F238E27FC236}">
                    <a16:creationId xmlns:a16="http://schemas.microsoft.com/office/drawing/2014/main" id="{A602C7CF-49BE-D34A-8E5A-8A971A18199F}"/>
                  </a:ext>
                </a:extLst>
              </p:cNvPr>
              <p:cNvPicPr>
                <a:picLocks noChangeAspect="1"/>
              </p:cNvPicPr>
              <p:nvPr/>
            </p:nvPicPr>
            <p:blipFill rotWithShape="1">
              <a:blip r:embed="rId3"/>
              <a:srcRect t="9855" r="5008" b="2028"/>
              <a:stretch/>
            </p:blipFill>
            <p:spPr>
              <a:xfrm>
                <a:off x="2963597" y="2442341"/>
                <a:ext cx="3029092" cy="3039338"/>
              </a:xfrm>
              <a:prstGeom prst="rect">
                <a:avLst/>
              </a:prstGeom>
            </p:spPr>
          </p:pic>
          <p:pic>
            <p:nvPicPr>
              <p:cNvPr id="23" name="Picture 22">
                <a:extLst>
                  <a:ext uri="{FF2B5EF4-FFF2-40B4-BE49-F238E27FC236}">
                    <a16:creationId xmlns:a16="http://schemas.microsoft.com/office/drawing/2014/main" id="{FCD420EA-BC39-0445-9D0F-8B1DDB6483EA}"/>
                  </a:ext>
                </a:extLst>
              </p:cNvPr>
              <p:cNvPicPr>
                <a:picLocks noChangeAspect="1"/>
              </p:cNvPicPr>
              <p:nvPr/>
            </p:nvPicPr>
            <p:blipFill rotWithShape="1">
              <a:blip r:embed="rId4"/>
              <a:srcRect t="9855" r="4381" b="2028"/>
              <a:stretch/>
            </p:blipFill>
            <p:spPr>
              <a:xfrm>
                <a:off x="201164" y="2442341"/>
                <a:ext cx="3049088" cy="3039339"/>
              </a:xfrm>
              <a:prstGeom prst="rect">
                <a:avLst/>
              </a:prstGeom>
            </p:spPr>
          </p:pic>
          <p:sp>
            <p:nvSpPr>
              <p:cNvPr id="24" name="Rectangle 23">
                <a:extLst>
                  <a:ext uri="{FF2B5EF4-FFF2-40B4-BE49-F238E27FC236}">
                    <a16:creationId xmlns:a16="http://schemas.microsoft.com/office/drawing/2014/main" id="{EE896947-78CA-084E-B618-5EA4799D752A}"/>
                  </a:ext>
                </a:extLst>
              </p:cNvPr>
              <p:cNvSpPr/>
              <p:nvPr/>
            </p:nvSpPr>
            <p:spPr>
              <a:xfrm>
                <a:off x="5409500" y="2503895"/>
                <a:ext cx="632154" cy="246221"/>
              </a:xfrm>
              <a:prstGeom prst="rect">
                <a:avLst/>
              </a:prstGeom>
            </p:spPr>
            <p:txBody>
              <a:bodyPr wrap="square">
                <a:spAutoFit/>
              </a:bodyPr>
              <a:lstStyle/>
              <a:p>
                <a:r>
                  <a:rPr lang="en-US" sz="1000" dirty="0">
                    <a:latin typeface="Avenir" panose="02000503020000020003" pitchFamily="2" charset="0"/>
                  </a:rPr>
                  <a:t>Chr. 5 </a:t>
                </a:r>
              </a:p>
            </p:txBody>
          </p:sp>
          <p:sp>
            <p:nvSpPr>
              <p:cNvPr id="25" name="Rectangle 24">
                <a:extLst>
                  <a:ext uri="{FF2B5EF4-FFF2-40B4-BE49-F238E27FC236}">
                    <a16:creationId xmlns:a16="http://schemas.microsoft.com/office/drawing/2014/main" id="{B2A7F066-4A27-9241-9445-525BBD3FD1A2}"/>
                  </a:ext>
                </a:extLst>
              </p:cNvPr>
              <p:cNvSpPr/>
              <p:nvPr/>
            </p:nvSpPr>
            <p:spPr>
              <a:xfrm>
                <a:off x="2676489" y="2517642"/>
                <a:ext cx="632154" cy="246221"/>
              </a:xfrm>
              <a:prstGeom prst="rect">
                <a:avLst/>
              </a:prstGeom>
            </p:spPr>
            <p:txBody>
              <a:bodyPr wrap="square">
                <a:spAutoFit/>
              </a:bodyPr>
              <a:lstStyle/>
              <a:p>
                <a:r>
                  <a:rPr lang="en-US" sz="1000" dirty="0">
                    <a:latin typeface="Avenir" panose="02000503020000020003" pitchFamily="2" charset="0"/>
                  </a:rPr>
                  <a:t>Chr. 1 </a:t>
                </a:r>
              </a:p>
            </p:txBody>
          </p:sp>
        </p:grpSp>
        <p:sp>
          <p:nvSpPr>
            <p:cNvPr id="26" name="Rectangle 25">
              <a:extLst>
                <a:ext uri="{FF2B5EF4-FFF2-40B4-BE49-F238E27FC236}">
                  <a16:creationId xmlns:a16="http://schemas.microsoft.com/office/drawing/2014/main" id="{C4453528-1DD4-9545-9043-B26959493C1F}"/>
                </a:ext>
              </a:extLst>
            </p:cNvPr>
            <p:cNvSpPr/>
            <p:nvPr/>
          </p:nvSpPr>
          <p:spPr>
            <a:xfrm>
              <a:off x="620439" y="1695721"/>
              <a:ext cx="374465" cy="307777"/>
            </a:xfrm>
            <a:prstGeom prst="rect">
              <a:avLst/>
            </a:prstGeom>
          </p:spPr>
          <p:txBody>
            <a:bodyPr wrap="square">
              <a:spAutoFit/>
            </a:bodyPr>
            <a:lstStyle/>
            <a:p>
              <a:r>
                <a:rPr lang="en-US" sz="1400" b="1" dirty="0"/>
                <a:t>a</a:t>
              </a:r>
            </a:p>
          </p:txBody>
        </p:sp>
        <p:sp>
          <p:nvSpPr>
            <p:cNvPr id="27" name="Rectangle 26">
              <a:extLst>
                <a:ext uri="{FF2B5EF4-FFF2-40B4-BE49-F238E27FC236}">
                  <a16:creationId xmlns:a16="http://schemas.microsoft.com/office/drawing/2014/main" id="{9BF86B96-BBF1-C949-8FCF-4610788FE201}"/>
                </a:ext>
              </a:extLst>
            </p:cNvPr>
            <p:cNvSpPr/>
            <p:nvPr/>
          </p:nvSpPr>
          <p:spPr>
            <a:xfrm>
              <a:off x="6224728" y="1679816"/>
              <a:ext cx="374465" cy="307777"/>
            </a:xfrm>
            <a:prstGeom prst="rect">
              <a:avLst/>
            </a:prstGeom>
          </p:spPr>
          <p:txBody>
            <a:bodyPr wrap="square">
              <a:spAutoFit/>
            </a:bodyPr>
            <a:lstStyle/>
            <a:p>
              <a:r>
                <a:rPr lang="en-US" sz="1400" b="1" dirty="0"/>
                <a:t>c</a:t>
              </a:r>
            </a:p>
          </p:txBody>
        </p:sp>
        <p:sp>
          <p:nvSpPr>
            <p:cNvPr id="29" name="Rectangle 28">
              <a:extLst>
                <a:ext uri="{FF2B5EF4-FFF2-40B4-BE49-F238E27FC236}">
                  <a16:creationId xmlns:a16="http://schemas.microsoft.com/office/drawing/2014/main" id="{0482058E-A94B-4F4C-B40F-B5935A41586B}"/>
                </a:ext>
              </a:extLst>
            </p:cNvPr>
            <p:cNvSpPr/>
            <p:nvPr/>
          </p:nvSpPr>
          <p:spPr>
            <a:xfrm>
              <a:off x="3463068" y="1681940"/>
              <a:ext cx="374465" cy="307777"/>
            </a:xfrm>
            <a:prstGeom prst="rect">
              <a:avLst/>
            </a:prstGeom>
          </p:spPr>
          <p:txBody>
            <a:bodyPr wrap="square">
              <a:spAutoFit/>
            </a:bodyPr>
            <a:lstStyle/>
            <a:p>
              <a:r>
                <a:rPr lang="en-US" sz="1400" b="1" dirty="0"/>
                <a:t>b</a:t>
              </a:r>
            </a:p>
          </p:txBody>
        </p:sp>
      </p:grpSp>
      <p:sp>
        <p:nvSpPr>
          <p:cNvPr id="3" name="Rectangle 2">
            <a:extLst>
              <a:ext uri="{FF2B5EF4-FFF2-40B4-BE49-F238E27FC236}">
                <a16:creationId xmlns:a16="http://schemas.microsoft.com/office/drawing/2014/main" id="{1D50AE99-C8FA-CB4F-8DA3-E61A7BB9ECCB}"/>
              </a:ext>
            </a:extLst>
          </p:cNvPr>
          <p:cNvSpPr/>
          <p:nvPr/>
        </p:nvSpPr>
        <p:spPr>
          <a:xfrm>
            <a:off x="100623" y="4963979"/>
            <a:ext cx="8751875" cy="923330"/>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S7 Gene deleterious mutations distribution in chromosomes 1 (a), 5 (b), and 8 (c). The yellow color vertical bar indicates a centromeric regions showing absence of genes or deleterious mutations.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69518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B74E44-46F4-1346-9483-2E191B7CB6C4}"/>
              </a:ext>
            </a:extLst>
          </p:cNvPr>
          <p:cNvSpPr txBox="1"/>
          <p:nvPr/>
        </p:nvSpPr>
        <p:spPr>
          <a:xfrm>
            <a:off x="0" y="0"/>
            <a:ext cx="904875" cy="369332"/>
          </a:xfrm>
          <a:prstGeom prst="rect">
            <a:avLst/>
          </a:prstGeom>
          <a:noFill/>
        </p:spPr>
        <p:txBody>
          <a:bodyPr wrap="square" rtlCol="0">
            <a:spAutoFit/>
          </a:bodyPr>
          <a:lstStyle/>
          <a:p>
            <a:r>
              <a:rPr lang="en-US" b="1" dirty="0"/>
              <a:t>Fig S8</a:t>
            </a:r>
          </a:p>
        </p:txBody>
      </p:sp>
      <p:pic>
        <p:nvPicPr>
          <p:cNvPr id="2" name="Picture 1">
            <a:extLst>
              <a:ext uri="{FF2B5EF4-FFF2-40B4-BE49-F238E27FC236}">
                <a16:creationId xmlns:a16="http://schemas.microsoft.com/office/drawing/2014/main" id="{36574C71-D614-0647-8085-A2719A6C6115}"/>
              </a:ext>
            </a:extLst>
          </p:cNvPr>
          <p:cNvPicPr>
            <a:picLocks noChangeAspect="1"/>
          </p:cNvPicPr>
          <p:nvPr/>
        </p:nvPicPr>
        <p:blipFill>
          <a:blip r:embed="rId2"/>
          <a:stretch>
            <a:fillRect/>
          </a:stretch>
        </p:blipFill>
        <p:spPr>
          <a:xfrm>
            <a:off x="904875" y="9728"/>
            <a:ext cx="7353908" cy="4994898"/>
          </a:xfrm>
          <a:prstGeom prst="rect">
            <a:avLst/>
          </a:prstGeom>
        </p:spPr>
      </p:pic>
      <p:sp>
        <p:nvSpPr>
          <p:cNvPr id="3" name="Rectangle 2">
            <a:extLst>
              <a:ext uri="{FF2B5EF4-FFF2-40B4-BE49-F238E27FC236}">
                <a16:creationId xmlns:a16="http://schemas.microsoft.com/office/drawing/2014/main" id="{F4336C44-C00F-1246-8E32-2C7B29EAE3DA}"/>
              </a:ext>
            </a:extLst>
          </p:cNvPr>
          <p:cNvSpPr/>
          <p:nvPr/>
        </p:nvSpPr>
        <p:spPr>
          <a:xfrm>
            <a:off x="117389" y="5196006"/>
            <a:ext cx="8909222" cy="1477328"/>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S8 Empirical cumulative distributions (ECD) of the effect sizes for both high conserved deleterious variants (HGERP</a:t>
            </a:r>
            <a:r>
              <a:rPr lang="en-US" baseline="-25000" dirty="0">
                <a:solidFill>
                  <a:srgbClr val="000000"/>
                </a:solidFill>
                <a:latin typeface="Arial" panose="020B0604020202020204" pitchFamily="34" charset="0"/>
                <a:ea typeface="Arial Unicode MS" panose="020B0604020202020204" pitchFamily="34" charset="-128"/>
              </a:rPr>
              <a:t>DEL-SNPs</a:t>
            </a:r>
            <a:r>
              <a:rPr lang="en-US" dirty="0">
                <a:solidFill>
                  <a:srgbClr val="000000"/>
                </a:solidFill>
                <a:latin typeface="Arial" panose="020B0604020202020204" pitchFamily="34" charset="0"/>
                <a:ea typeface="Arial Unicode MS" panose="020B0604020202020204" pitchFamily="34" charset="-128"/>
              </a:rPr>
              <a:t>) and </a:t>
            </a:r>
            <a:r>
              <a:rPr lang="en-US" dirty="0" err="1">
                <a:solidFill>
                  <a:srgbClr val="000000"/>
                </a:solidFill>
                <a:latin typeface="Arial" panose="020B0604020202020204" pitchFamily="34" charset="0"/>
                <a:ea typeface="Arial Unicode MS" panose="020B0604020202020204" pitchFamily="34" charset="-128"/>
              </a:rPr>
              <a:t>nondeleterious</a:t>
            </a:r>
            <a:r>
              <a:rPr lang="en-US" dirty="0">
                <a:solidFill>
                  <a:srgbClr val="000000"/>
                </a:solidFill>
                <a:latin typeface="Arial" panose="020B0604020202020204" pitchFamily="34" charset="0"/>
                <a:ea typeface="Arial Unicode MS" panose="020B0604020202020204" pitchFamily="34" charset="-128"/>
              </a:rPr>
              <a:t> variants for four phenotypic traits, biomass (a), specific leaf area (SLA, b), tissue starch content (TSC, c), and plant height 4 (d), 6 (e), 8 (f), 10 (g), 12 (h), 14 (</a:t>
            </a:r>
            <a:r>
              <a:rPr lang="en-US" dirty="0" err="1">
                <a:solidFill>
                  <a:srgbClr val="000000"/>
                </a:solidFill>
                <a:latin typeface="Arial" panose="020B0604020202020204" pitchFamily="34" charset="0"/>
                <a:ea typeface="Arial Unicode MS" panose="020B0604020202020204" pitchFamily="34" charset="-128"/>
              </a:rPr>
              <a:t>i</a:t>
            </a:r>
            <a:r>
              <a:rPr lang="en-US" dirty="0">
                <a:solidFill>
                  <a:srgbClr val="000000"/>
                </a:solidFill>
                <a:latin typeface="Arial" panose="020B0604020202020204" pitchFamily="34" charset="0"/>
                <a:ea typeface="Arial Unicode MS" panose="020B0604020202020204" pitchFamily="34" charset="-128"/>
              </a:rPr>
              <a:t>), and 16 (j) WAP, following a two-sample Kolmogorov-Smirnov (KS) test.</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4997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B74E44-46F4-1346-9483-2E191B7CB6C4}"/>
              </a:ext>
            </a:extLst>
          </p:cNvPr>
          <p:cNvSpPr txBox="1"/>
          <p:nvPr/>
        </p:nvSpPr>
        <p:spPr>
          <a:xfrm>
            <a:off x="0" y="0"/>
            <a:ext cx="904875" cy="369332"/>
          </a:xfrm>
          <a:prstGeom prst="rect">
            <a:avLst/>
          </a:prstGeom>
          <a:noFill/>
        </p:spPr>
        <p:txBody>
          <a:bodyPr wrap="square" rtlCol="0">
            <a:spAutoFit/>
          </a:bodyPr>
          <a:lstStyle/>
          <a:p>
            <a:r>
              <a:rPr lang="en-US" b="1" dirty="0"/>
              <a:t>Fig S9</a:t>
            </a:r>
          </a:p>
        </p:txBody>
      </p:sp>
      <p:pic>
        <p:nvPicPr>
          <p:cNvPr id="3" name="Picture 2">
            <a:extLst>
              <a:ext uri="{FF2B5EF4-FFF2-40B4-BE49-F238E27FC236}">
                <a16:creationId xmlns:a16="http://schemas.microsoft.com/office/drawing/2014/main" id="{79724A9B-1D6B-E449-8E58-DB97ACFF6ECC}"/>
              </a:ext>
            </a:extLst>
          </p:cNvPr>
          <p:cNvPicPr>
            <a:picLocks noChangeAspect="1"/>
          </p:cNvPicPr>
          <p:nvPr/>
        </p:nvPicPr>
        <p:blipFill>
          <a:blip r:embed="rId2"/>
          <a:stretch>
            <a:fillRect/>
          </a:stretch>
        </p:blipFill>
        <p:spPr>
          <a:xfrm>
            <a:off x="793399" y="50967"/>
            <a:ext cx="7116191" cy="5211697"/>
          </a:xfrm>
          <a:prstGeom prst="rect">
            <a:avLst/>
          </a:prstGeom>
        </p:spPr>
      </p:pic>
      <p:sp>
        <p:nvSpPr>
          <p:cNvPr id="2" name="Rectangle 1">
            <a:extLst>
              <a:ext uri="{FF2B5EF4-FFF2-40B4-BE49-F238E27FC236}">
                <a16:creationId xmlns:a16="http://schemas.microsoft.com/office/drawing/2014/main" id="{47BFE261-E269-F149-8E5C-C29A53EF1FEB}"/>
              </a:ext>
            </a:extLst>
          </p:cNvPr>
          <p:cNvSpPr/>
          <p:nvPr/>
        </p:nvSpPr>
        <p:spPr>
          <a:xfrm>
            <a:off x="-68094" y="5582385"/>
            <a:ext cx="9017601" cy="1200329"/>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S9 Folded distributions of the effect sizes for both high conserved deleterious variants (HGERP</a:t>
            </a:r>
            <a:r>
              <a:rPr lang="en-US" baseline="-25000" dirty="0">
                <a:solidFill>
                  <a:srgbClr val="000000"/>
                </a:solidFill>
                <a:latin typeface="Arial" panose="020B0604020202020204" pitchFamily="34" charset="0"/>
                <a:ea typeface="Arial Unicode MS" panose="020B0604020202020204" pitchFamily="34" charset="-128"/>
              </a:rPr>
              <a:t>DEL-SNPs</a:t>
            </a:r>
            <a:r>
              <a:rPr lang="en-US" dirty="0">
                <a:solidFill>
                  <a:srgbClr val="000000"/>
                </a:solidFill>
                <a:latin typeface="Arial" panose="020B0604020202020204" pitchFamily="34" charset="0"/>
                <a:ea typeface="Arial Unicode MS" panose="020B0604020202020204" pitchFamily="34" charset="-128"/>
              </a:rPr>
              <a:t>) and </a:t>
            </a:r>
            <a:r>
              <a:rPr lang="en-US" dirty="0" err="1">
                <a:solidFill>
                  <a:srgbClr val="000000"/>
                </a:solidFill>
                <a:latin typeface="Arial" panose="020B0604020202020204" pitchFamily="34" charset="0"/>
                <a:ea typeface="Arial Unicode MS" panose="020B0604020202020204" pitchFamily="34" charset="-128"/>
              </a:rPr>
              <a:t>nondeleterious</a:t>
            </a:r>
            <a:r>
              <a:rPr lang="en-US" dirty="0">
                <a:solidFill>
                  <a:srgbClr val="000000"/>
                </a:solidFill>
                <a:latin typeface="Arial" panose="020B0604020202020204" pitchFamily="34" charset="0"/>
                <a:ea typeface="Arial Unicode MS" panose="020B0604020202020204" pitchFamily="34" charset="-128"/>
              </a:rPr>
              <a:t> variants for four phenotypic traits, biomass (a), specific leaf area (SLA, b), tissue starch content (TSC, c), and plant height 4 (d), 6 (e), 8 (f), 10 (g), 12 (h), 14 (</a:t>
            </a:r>
            <a:r>
              <a:rPr lang="en-US" dirty="0" err="1">
                <a:solidFill>
                  <a:srgbClr val="000000"/>
                </a:solidFill>
                <a:latin typeface="Arial" panose="020B0604020202020204" pitchFamily="34" charset="0"/>
                <a:ea typeface="Arial Unicode MS" panose="020B0604020202020204" pitchFamily="34" charset="-128"/>
              </a:rPr>
              <a:t>i</a:t>
            </a:r>
            <a:r>
              <a:rPr lang="en-US" dirty="0">
                <a:solidFill>
                  <a:srgbClr val="000000"/>
                </a:solidFill>
                <a:latin typeface="Arial" panose="020B0604020202020204" pitchFamily="34" charset="0"/>
                <a:ea typeface="Arial Unicode MS" panose="020B0604020202020204" pitchFamily="34" charset="-128"/>
              </a:rPr>
              <a:t>), and 16 (j) WAP.</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77009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9BA2CF-37AC-C441-B585-98A284CEC35B}"/>
              </a:ext>
            </a:extLst>
          </p:cNvPr>
          <p:cNvSpPr txBox="1"/>
          <p:nvPr/>
        </p:nvSpPr>
        <p:spPr>
          <a:xfrm>
            <a:off x="0" y="0"/>
            <a:ext cx="942975" cy="369332"/>
          </a:xfrm>
          <a:prstGeom prst="rect">
            <a:avLst/>
          </a:prstGeom>
          <a:noFill/>
        </p:spPr>
        <p:txBody>
          <a:bodyPr wrap="square" rtlCol="0">
            <a:spAutoFit/>
          </a:bodyPr>
          <a:lstStyle/>
          <a:p>
            <a:r>
              <a:rPr lang="en-US" b="1" dirty="0"/>
              <a:t>Fig. S10</a:t>
            </a:r>
          </a:p>
        </p:txBody>
      </p:sp>
      <p:pic>
        <p:nvPicPr>
          <p:cNvPr id="21" name="Picture 20">
            <a:extLst>
              <a:ext uri="{FF2B5EF4-FFF2-40B4-BE49-F238E27FC236}">
                <a16:creationId xmlns:a16="http://schemas.microsoft.com/office/drawing/2014/main" id="{AAE9B44C-42B0-9740-A53B-050C5B981169}"/>
              </a:ext>
            </a:extLst>
          </p:cNvPr>
          <p:cNvPicPr>
            <a:picLocks noChangeAspect="1"/>
          </p:cNvPicPr>
          <p:nvPr/>
        </p:nvPicPr>
        <p:blipFill>
          <a:blip r:embed="rId2"/>
          <a:stretch>
            <a:fillRect/>
          </a:stretch>
        </p:blipFill>
        <p:spPr>
          <a:xfrm>
            <a:off x="1065696" y="77662"/>
            <a:ext cx="6181410" cy="5683381"/>
          </a:xfrm>
          <a:prstGeom prst="rect">
            <a:avLst/>
          </a:prstGeom>
        </p:spPr>
      </p:pic>
      <p:sp>
        <p:nvSpPr>
          <p:cNvPr id="2" name="Rectangle 1">
            <a:extLst>
              <a:ext uri="{FF2B5EF4-FFF2-40B4-BE49-F238E27FC236}">
                <a16:creationId xmlns:a16="http://schemas.microsoft.com/office/drawing/2014/main" id="{11D6C391-F01C-D84D-9862-004DD031E2F4}"/>
              </a:ext>
            </a:extLst>
          </p:cNvPr>
          <p:cNvSpPr/>
          <p:nvPr/>
        </p:nvSpPr>
        <p:spPr>
          <a:xfrm>
            <a:off x="93333" y="6122933"/>
            <a:ext cx="8711513" cy="646331"/>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S10 Scatterplots of the relationship between homozygous mutation burden and genetic principal components (PC2-5).</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4070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B74E44-46F4-1346-9483-2E191B7CB6C4}"/>
              </a:ext>
            </a:extLst>
          </p:cNvPr>
          <p:cNvSpPr txBox="1"/>
          <p:nvPr/>
        </p:nvSpPr>
        <p:spPr>
          <a:xfrm>
            <a:off x="0" y="0"/>
            <a:ext cx="904875" cy="369332"/>
          </a:xfrm>
          <a:prstGeom prst="rect">
            <a:avLst/>
          </a:prstGeom>
          <a:noFill/>
        </p:spPr>
        <p:txBody>
          <a:bodyPr wrap="square" rtlCol="0">
            <a:spAutoFit/>
          </a:bodyPr>
          <a:lstStyle/>
          <a:p>
            <a:r>
              <a:rPr lang="en-US" b="1" dirty="0"/>
              <a:t>Fig S11</a:t>
            </a:r>
          </a:p>
        </p:txBody>
      </p:sp>
      <p:pic>
        <p:nvPicPr>
          <p:cNvPr id="5" name="Picture 4">
            <a:extLst>
              <a:ext uri="{FF2B5EF4-FFF2-40B4-BE49-F238E27FC236}">
                <a16:creationId xmlns:a16="http://schemas.microsoft.com/office/drawing/2014/main" id="{4BE240AD-D5E6-AC4C-B19D-977ADD3B7265}"/>
              </a:ext>
            </a:extLst>
          </p:cNvPr>
          <p:cNvPicPr>
            <a:picLocks noChangeAspect="1"/>
          </p:cNvPicPr>
          <p:nvPr/>
        </p:nvPicPr>
        <p:blipFill>
          <a:blip r:embed="rId2"/>
          <a:stretch>
            <a:fillRect/>
          </a:stretch>
        </p:blipFill>
        <p:spPr>
          <a:xfrm>
            <a:off x="865964" y="184666"/>
            <a:ext cx="7761034" cy="5447649"/>
          </a:xfrm>
          <a:prstGeom prst="rect">
            <a:avLst/>
          </a:prstGeom>
        </p:spPr>
      </p:pic>
      <p:sp>
        <p:nvSpPr>
          <p:cNvPr id="2" name="Rectangle 1">
            <a:extLst>
              <a:ext uri="{FF2B5EF4-FFF2-40B4-BE49-F238E27FC236}">
                <a16:creationId xmlns:a16="http://schemas.microsoft.com/office/drawing/2014/main" id="{E7AF6061-4DDD-C24C-8CD1-2824A493FA7C}"/>
              </a:ext>
            </a:extLst>
          </p:cNvPr>
          <p:cNvSpPr/>
          <p:nvPr/>
        </p:nvSpPr>
        <p:spPr>
          <a:xfrm>
            <a:off x="210459" y="5750004"/>
            <a:ext cx="8723081" cy="923330"/>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S11 Boxplots of phenotypic data for biomass (a), specific leaf area (SLA, b), tissue starch content (TSC, c), and plant height 4 (d), 6 (e), 8 (f), 10 (g), 12 (h), 14 (</a:t>
            </a:r>
            <a:r>
              <a:rPr lang="en-US" dirty="0" err="1">
                <a:solidFill>
                  <a:srgbClr val="000000"/>
                </a:solidFill>
                <a:latin typeface="Arial" panose="020B0604020202020204" pitchFamily="34" charset="0"/>
                <a:ea typeface="Arial Unicode MS" panose="020B0604020202020204" pitchFamily="34" charset="-128"/>
              </a:rPr>
              <a:t>i</a:t>
            </a:r>
            <a:r>
              <a:rPr lang="en-US" dirty="0">
                <a:solidFill>
                  <a:srgbClr val="000000"/>
                </a:solidFill>
                <a:latin typeface="Arial" panose="020B0604020202020204" pitchFamily="34" charset="0"/>
                <a:ea typeface="Arial Unicode MS" panose="020B0604020202020204" pitchFamily="34" charset="-128"/>
              </a:rPr>
              <a:t>), and 16 (j) WAP under different racial groups of sorghum.</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47302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2DA78-9E1D-AB46-BAE4-F99486651850}"/>
              </a:ext>
            </a:extLst>
          </p:cNvPr>
          <p:cNvSpPr txBox="1"/>
          <p:nvPr/>
        </p:nvSpPr>
        <p:spPr>
          <a:xfrm>
            <a:off x="0" y="0"/>
            <a:ext cx="738231" cy="369332"/>
          </a:xfrm>
          <a:prstGeom prst="rect">
            <a:avLst/>
          </a:prstGeom>
          <a:solidFill>
            <a:schemeClr val="tx1"/>
          </a:solidFill>
        </p:spPr>
        <p:txBody>
          <a:bodyPr wrap="square" rtlCol="0">
            <a:spAutoFit/>
          </a:bodyPr>
          <a:lstStyle/>
          <a:p>
            <a:r>
              <a:rPr lang="en-US" b="1" dirty="0">
                <a:solidFill>
                  <a:schemeClr val="bg1"/>
                </a:solidFill>
                <a:latin typeface="Avenir Next" panose="020B0503020202020204" pitchFamily="34" charset="0"/>
              </a:rPr>
              <a:t>Fig 1</a:t>
            </a:r>
          </a:p>
        </p:txBody>
      </p:sp>
      <p:grpSp>
        <p:nvGrpSpPr>
          <p:cNvPr id="2" name="Group 1">
            <a:extLst>
              <a:ext uri="{FF2B5EF4-FFF2-40B4-BE49-F238E27FC236}">
                <a16:creationId xmlns:a16="http://schemas.microsoft.com/office/drawing/2014/main" id="{0599FB9F-0451-9C41-B69E-C516C02674F9}"/>
              </a:ext>
            </a:extLst>
          </p:cNvPr>
          <p:cNvGrpSpPr/>
          <p:nvPr/>
        </p:nvGrpSpPr>
        <p:grpSpPr>
          <a:xfrm>
            <a:off x="648652" y="863344"/>
            <a:ext cx="7064341" cy="4116345"/>
            <a:chOff x="916780" y="1270664"/>
            <a:chExt cx="7044143" cy="4374087"/>
          </a:xfrm>
        </p:grpSpPr>
        <p:pic>
          <p:nvPicPr>
            <p:cNvPr id="11" name="Picture 10">
              <a:extLst>
                <a:ext uri="{FF2B5EF4-FFF2-40B4-BE49-F238E27FC236}">
                  <a16:creationId xmlns:a16="http://schemas.microsoft.com/office/drawing/2014/main" id="{4F043FBE-BF93-AB4A-8322-5762363DF003}"/>
                </a:ext>
              </a:extLst>
            </p:cNvPr>
            <p:cNvPicPr>
              <a:picLocks noChangeAspect="1"/>
            </p:cNvPicPr>
            <p:nvPr/>
          </p:nvPicPr>
          <p:blipFill rotWithShape="1">
            <a:blip r:embed="rId2"/>
            <a:srcRect l="-2327" t="9845" r="6944" b="2651"/>
            <a:stretch/>
          </p:blipFill>
          <p:spPr>
            <a:xfrm>
              <a:off x="5065993" y="1593861"/>
              <a:ext cx="2894930" cy="3706761"/>
            </a:xfrm>
            <a:prstGeom prst="rect">
              <a:avLst/>
            </a:prstGeom>
          </p:spPr>
        </p:pic>
        <p:pic>
          <p:nvPicPr>
            <p:cNvPr id="14" name="Picture 13">
              <a:extLst>
                <a:ext uri="{FF2B5EF4-FFF2-40B4-BE49-F238E27FC236}">
                  <a16:creationId xmlns:a16="http://schemas.microsoft.com/office/drawing/2014/main" id="{78587919-C13C-404B-91D5-D88EB4AC51F0}"/>
                </a:ext>
              </a:extLst>
            </p:cNvPr>
            <p:cNvPicPr>
              <a:picLocks noChangeAspect="1"/>
            </p:cNvPicPr>
            <p:nvPr/>
          </p:nvPicPr>
          <p:blipFill rotWithShape="1">
            <a:blip r:embed="rId3"/>
            <a:srcRect l="1970" t="9612" r="8957"/>
            <a:stretch/>
          </p:blipFill>
          <p:spPr>
            <a:xfrm>
              <a:off x="916780" y="1593861"/>
              <a:ext cx="3991897" cy="4050890"/>
            </a:xfrm>
            <a:prstGeom prst="rect">
              <a:avLst/>
            </a:prstGeom>
          </p:spPr>
        </p:pic>
        <p:sp>
          <p:nvSpPr>
            <p:cNvPr id="15" name="Rectangle 14">
              <a:extLst>
                <a:ext uri="{FF2B5EF4-FFF2-40B4-BE49-F238E27FC236}">
                  <a16:creationId xmlns:a16="http://schemas.microsoft.com/office/drawing/2014/main" id="{70AE0AAC-D301-EF4E-9F67-A036E59E3577}"/>
                </a:ext>
              </a:extLst>
            </p:cNvPr>
            <p:cNvSpPr/>
            <p:nvPr/>
          </p:nvSpPr>
          <p:spPr>
            <a:xfrm>
              <a:off x="939363" y="1270664"/>
              <a:ext cx="470345" cy="37297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(a)</a:t>
              </a:r>
            </a:p>
          </p:txBody>
        </p:sp>
        <p:sp>
          <p:nvSpPr>
            <p:cNvPr id="17" name="Rectangle 16">
              <a:extLst>
                <a:ext uri="{FF2B5EF4-FFF2-40B4-BE49-F238E27FC236}">
                  <a16:creationId xmlns:a16="http://schemas.microsoft.com/office/drawing/2014/main" id="{A885CF13-C920-2842-98D6-50698A40DA4F}"/>
                </a:ext>
              </a:extLst>
            </p:cNvPr>
            <p:cNvSpPr/>
            <p:nvPr/>
          </p:nvSpPr>
          <p:spPr>
            <a:xfrm>
              <a:off x="4853583" y="1270664"/>
              <a:ext cx="481579" cy="372978"/>
            </a:xfrm>
            <a:prstGeom prst="rect">
              <a:avLst/>
            </a:prstGeom>
          </p:spPr>
          <p:txBody>
            <a:bodyPr wrap="none">
              <a:spAutoFit/>
            </a:bodyPr>
            <a:lstStyle/>
            <a:p>
              <a:r>
                <a:rPr lang="en-US" sz="1400" b="1" dirty="0">
                  <a:latin typeface="Arial" panose="020B0604020202020204" pitchFamily="34" charset="0"/>
                  <a:cs typeface="Arial" panose="020B0604020202020204" pitchFamily="34" charset="0"/>
                </a:rPr>
                <a:t>(b)</a:t>
              </a:r>
            </a:p>
          </p:txBody>
        </p:sp>
        <p:sp>
          <p:nvSpPr>
            <p:cNvPr id="8" name="Rectangle 7">
              <a:extLst>
                <a:ext uri="{FF2B5EF4-FFF2-40B4-BE49-F238E27FC236}">
                  <a16:creationId xmlns:a16="http://schemas.microsoft.com/office/drawing/2014/main" id="{DC888F12-EA01-D841-80A3-260C20086C37}"/>
                </a:ext>
              </a:extLst>
            </p:cNvPr>
            <p:cNvSpPr/>
            <p:nvPr/>
          </p:nvSpPr>
          <p:spPr>
            <a:xfrm>
              <a:off x="1843523" y="2195906"/>
              <a:ext cx="2836955" cy="490572"/>
            </a:xfrm>
            <a:prstGeom prst="rect">
              <a:avLst/>
            </a:prstGeom>
            <a:solidFill>
              <a:schemeClr val="bg1"/>
            </a:solidFill>
          </p:spPr>
          <p:txBody>
            <a:bodyPr wrap="square">
              <a:spAutoFit/>
            </a:bodyPr>
            <a:lstStyle/>
            <a:p>
              <a:r>
                <a:rPr lang="en-US" sz="1200" dirty="0">
                  <a:solidFill>
                    <a:srgbClr val="FF0000"/>
                  </a:solidFill>
                  <a:latin typeface="Arial" panose="020B0604020202020204" pitchFamily="34" charset="0"/>
                  <a:cs typeface="Arial" panose="020B0604020202020204" pitchFamily="34" charset="0"/>
                </a:rPr>
                <a:t>Nonsynonymous deleterious mutations</a:t>
              </a:r>
            </a:p>
            <a:p>
              <a:r>
                <a:rPr lang="en-US" sz="1200" dirty="0">
                  <a:latin typeface="Arial" panose="020B0604020202020204" pitchFamily="34" charset="0"/>
                  <a:cs typeface="Arial" panose="020B0604020202020204" pitchFamily="34" charset="0"/>
                </a:rPr>
                <a:t>Synonymous mutations</a:t>
              </a:r>
            </a:p>
          </p:txBody>
        </p:sp>
      </p:grpSp>
      <p:sp>
        <p:nvSpPr>
          <p:cNvPr id="4" name="Rectangle 3">
            <a:extLst>
              <a:ext uri="{FF2B5EF4-FFF2-40B4-BE49-F238E27FC236}">
                <a16:creationId xmlns:a16="http://schemas.microsoft.com/office/drawing/2014/main" id="{FB986F26-17D5-484A-894C-2131B6FE7E4E}"/>
              </a:ext>
            </a:extLst>
          </p:cNvPr>
          <p:cNvSpPr/>
          <p:nvPr/>
        </p:nvSpPr>
        <p:spPr>
          <a:xfrm>
            <a:off x="182398" y="5473701"/>
            <a:ext cx="8828689" cy="1169551"/>
          </a:xfrm>
          <a:prstGeom prst="rect">
            <a:avLst/>
          </a:prstGeom>
        </p:spPr>
        <p:txBody>
          <a:bodyPr wrap="square">
            <a:spAutoFit/>
          </a:bodyPr>
          <a:lstStyle/>
          <a:p>
            <a:pPr algn="just"/>
            <a:r>
              <a:rPr lang="en-US" sz="1400" dirty="0">
                <a:solidFill>
                  <a:srgbClr val="000000"/>
                </a:solidFill>
                <a:latin typeface="Arial" panose="020B0604020202020204" pitchFamily="34" charset="0"/>
                <a:ea typeface="Arial Unicode MS" panose="020B0604020202020204" pitchFamily="34" charset="-128"/>
              </a:rPr>
              <a:t>Figure 1 Deleterious mutations in the sorghum genome. (a) Site allele-frequency spectrum of nonsynonymous deleterious mutations and synonymous mutations in the sorghum genome. The Derived Allele Frequency (DAF) distribution of alleles is shown where a minor allele in the multi-species alignment was considered as a derived deleterious allele (Yang et al. 2017). (b) The allele frequency of the derived alleles in bins of different GERP scores. The vertical bars in (b) indicate standard error.</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32239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B74E44-46F4-1346-9483-2E191B7CB6C4}"/>
              </a:ext>
            </a:extLst>
          </p:cNvPr>
          <p:cNvSpPr txBox="1"/>
          <p:nvPr/>
        </p:nvSpPr>
        <p:spPr>
          <a:xfrm>
            <a:off x="0" y="0"/>
            <a:ext cx="1262270" cy="369332"/>
          </a:xfrm>
          <a:prstGeom prst="rect">
            <a:avLst/>
          </a:prstGeom>
          <a:noFill/>
        </p:spPr>
        <p:txBody>
          <a:bodyPr wrap="square" rtlCol="0">
            <a:spAutoFit/>
          </a:bodyPr>
          <a:lstStyle/>
          <a:p>
            <a:r>
              <a:rPr lang="en-US" b="1" dirty="0"/>
              <a:t>Fig S12</a:t>
            </a:r>
          </a:p>
        </p:txBody>
      </p:sp>
      <p:pic>
        <p:nvPicPr>
          <p:cNvPr id="2" name="Picture 1">
            <a:extLst>
              <a:ext uri="{FF2B5EF4-FFF2-40B4-BE49-F238E27FC236}">
                <a16:creationId xmlns:a16="http://schemas.microsoft.com/office/drawing/2014/main" id="{0E5F1AC0-7577-4849-A947-30FA41B147A4}"/>
              </a:ext>
            </a:extLst>
          </p:cNvPr>
          <p:cNvPicPr>
            <a:picLocks noChangeAspect="1"/>
          </p:cNvPicPr>
          <p:nvPr/>
        </p:nvPicPr>
        <p:blipFill>
          <a:blip r:embed="rId2"/>
          <a:stretch>
            <a:fillRect/>
          </a:stretch>
        </p:blipFill>
        <p:spPr>
          <a:xfrm>
            <a:off x="448447" y="369332"/>
            <a:ext cx="8420100" cy="4597400"/>
          </a:xfrm>
          <a:prstGeom prst="rect">
            <a:avLst/>
          </a:prstGeom>
        </p:spPr>
      </p:pic>
      <p:sp>
        <p:nvSpPr>
          <p:cNvPr id="3" name="Rectangle 2">
            <a:extLst>
              <a:ext uri="{FF2B5EF4-FFF2-40B4-BE49-F238E27FC236}">
                <a16:creationId xmlns:a16="http://schemas.microsoft.com/office/drawing/2014/main" id="{5F6F2FC2-ACAA-F046-B656-1EF5A0CD6181}"/>
              </a:ext>
            </a:extLst>
          </p:cNvPr>
          <p:cNvSpPr/>
          <p:nvPr/>
        </p:nvSpPr>
        <p:spPr>
          <a:xfrm>
            <a:off x="43248" y="5288339"/>
            <a:ext cx="9057503" cy="1200329"/>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S12 Correlations among traits either across all subpopulations using plant height 4, 6, 8, 10, 12, 14, and 16 WAP. All circles around values indicates significance at p &lt; 0.05. Orange circles indicate positive correlation while red circle represents a negative correlation.</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30608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B74E44-46F4-1346-9483-2E191B7CB6C4}"/>
              </a:ext>
            </a:extLst>
          </p:cNvPr>
          <p:cNvSpPr txBox="1"/>
          <p:nvPr/>
        </p:nvSpPr>
        <p:spPr>
          <a:xfrm>
            <a:off x="0" y="0"/>
            <a:ext cx="1262270" cy="369332"/>
          </a:xfrm>
          <a:prstGeom prst="rect">
            <a:avLst/>
          </a:prstGeom>
          <a:noFill/>
        </p:spPr>
        <p:txBody>
          <a:bodyPr wrap="square" rtlCol="0">
            <a:spAutoFit/>
          </a:bodyPr>
          <a:lstStyle/>
          <a:p>
            <a:r>
              <a:rPr lang="en-US" b="1" dirty="0"/>
              <a:t>Fig S13</a:t>
            </a:r>
          </a:p>
        </p:txBody>
      </p:sp>
      <p:pic>
        <p:nvPicPr>
          <p:cNvPr id="3" name="Picture 2">
            <a:extLst>
              <a:ext uri="{FF2B5EF4-FFF2-40B4-BE49-F238E27FC236}">
                <a16:creationId xmlns:a16="http://schemas.microsoft.com/office/drawing/2014/main" id="{E95A1F78-E544-D74B-989E-D59974FE93EC}"/>
              </a:ext>
            </a:extLst>
          </p:cNvPr>
          <p:cNvPicPr>
            <a:picLocks noChangeAspect="1"/>
          </p:cNvPicPr>
          <p:nvPr/>
        </p:nvPicPr>
        <p:blipFill>
          <a:blip r:embed="rId2"/>
          <a:stretch>
            <a:fillRect/>
          </a:stretch>
        </p:blipFill>
        <p:spPr>
          <a:xfrm>
            <a:off x="565150" y="369332"/>
            <a:ext cx="8013700" cy="3594100"/>
          </a:xfrm>
          <a:prstGeom prst="rect">
            <a:avLst/>
          </a:prstGeom>
        </p:spPr>
      </p:pic>
      <p:sp>
        <p:nvSpPr>
          <p:cNvPr id="2" name="Rectangle 1">
            <a:extLst>
              <a:ext uri="{FF2B5EF4-FFF2-40B4-BE49-F238E27FC236}">
                <a16:creationId xmlns:a16="http://schemas.microsoft.com/office/drawing/2014/main" id="{36FB9820-3A9C-E443-8462-B1FB9A70AFB6}"/>
              </a:ext>
            </a:extLst>
          </p:cNvPr>
          <p:cNvSpPr/>
          <p:nvPr/>
        </p:nvSpPr>
        <p:spPr>
          <a:xfrm>
            <a:off x="631134" y="4870275"/>
            <a:ext cx="7947715" cy="646331"/>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Fig S13 Heritability estimates for all traits using a two-kernel model in non-flowered lines.</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11540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9F63389D-50E7-6147-A484-0C68B45E28D8}"/>
              </a:ext>
            </a:extLst>
          </p:cNvPr>
          <p:cNvSpPr txBox="1"/>
          <p:nvPr/>
        </p:nvSpPr>
        <p:spPr>
          <a:xfrm>
            <a:off x="0" y="0"/>
            <a:ext cx="1574276" cy="369332"/>
          </a:xfrm>
          <a:prstGeom prst="rect">
            <a:avLst/>
          </a:prstGeom>
          <a:noFill/>
        </p:spPr>
        <p:txBody>
          <a:bodyPr wrap="square" rtlCol="0">
            <a:spAutoFit/>
          </a:bodyPr>
          <a:lstStyle/>
          <a:p>
            <a:r>
              <a:rPr lang="en-US" b="1" dirty="0"/>
              <a:t>Table. S1</a:t>
            </a:r>
          </a:p>
        </p:txBody>
      </p:sp>
      <p:pic>
        <p:nvPicPr>
          <p:cNvPr id="3" name="Picture 2">
            <a:extLst>
              <a:ext uri="{FF2B5EF4-FFF2-40B4-BE49-F238E27FC236}">
                <a16:creationId xmlns:a16="http://schemas.microsoft.com/office/drawing/2014/main" id="{61A5FC91-0C39-DD42-9ACE-99C276257453}"/>
              </a:ext>
            </a:extLst>
          </p:cNvPr>
          <p:cNvPicPr>
            <a:picLocks noChangeAspect="1"/>
          </p:cNvPicPr>
          <p:nvPr/>
        </p:nvPicPr>
        <p:blipFill>
          <a:blip r:embed="rId2"/>
          <a:stretch>
            <a:fillRect/>
          </a:stretch>
        </p:blipFill>
        <p:spPr>
          <a:xfrm>
            <a:off x="1015829" y="2555103"/>
            <a:ext cx="6667500" cy="3403600"/>
          </a:xfrm>
          <a:prstGeom prst="rect">
            <a:avLst/>
          </a:prstGeom>
        </p:spPr>
      </p:pic>
      <p:sp>
        <p:nvSpPr>
          <p:cNvPr id="2" name="Rectangle 1">
            <a:extLst>
              <a:ext uri="{FF2B5EF4-FFF2-40B4-BE49-F238E27FC236}">
                <a16:creationId xmlns:a16="http://schemas.microsoft.com/office/drawing/2014/main" id="{9A57E597-ABC5-F744-9FBC-C0EA5BF839B2}"/>
              </a:ext>
            </a:extLst>
          </p:cNvPr>
          <p:cNvSpPr/>
          <p:nvPr/>
        </p:nvSpPr>
        <p:spPr>
          <a:xfrm>
            <a:off x="148280" y="691117"/>
            <a:ext cx="8736227" cy="646331"/>
          </a:xfrm>
          <a:prstGeom prst="rect">
            <a:avLst/>
          </a:prstGeom>
        </p:spPr>
        <p:txBody>
          <a:bodyPr wrap="square">
            <a:spAutoFit/>
          </a:bodyPr>
          <a:lstStyle/>
          <a:p>
            <a:pPr algn="just"/>
            <a:r>
              <a:rPr lang="en-US" dirty="0">
                <a:solidFill>
                  <a:srgbClr val="000000"/>
                </a:solidFill>
                <a:latin typeface="Arial" panose="020B0604020202020204" pitchFamily="34" charset="0"/>
                <a:ea typeface="Arial Unicode MS" panose="020B0604020202020204" pitchFamily="34" charset="-128"/>
              </a:rPr>
              <a:t>Table S1 Slopes estimated between mutation burden and phenotypic traits using simple linear regression and grouped regression.</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1867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D9E015-0274-E44C-AE17-BE75B5BA61B7}"/>
              </a:ext>
            </a:extLst>
          </p:cNvPr>
          <p:cNvSpPr txBox="1"/>
          <p:nvPr/>
        </p:nvSpPr>
        <p:spPr>
          <a:xfrm>
            <a:off x="0" y="0"/>
            <a:ext cx="738231" cy="369332"/>
          </a:xfrm>
          <a:prstGeom prst="rect">
            <a:avLst/>
          </a:prstGeom>
          <a:solidFill>
            <a:schemeClr val="tx1"/>
          </a:solidFill>
        </p:spPr>
        <p:txBody>
          <a:bodyPr wrap="square" rtlCol="0">
            <a:spAutoFit/>
          </a:bodyPr>
          <a:lstStyle/>
          <a:p>
            <a:r>
              <a:rPr lang="en-US" b="1" dirty="0">
                <a:solidFill>
                  <a:schemeClr val="bg1"/>
                </a:solidFill>
                <a:latin typeface="Avenir Next" panose="020B0503020202020204" pitchFamily="34" charset="0"/>
              </a:rPr>
              <a:t>Fig 2</a:t>
            </a:r>
          </a:p>
        </p:txBody>
      </p:sp>
      <p:grpSp>
        <p:nvGrpSpPr>
          <p:cNvPr id="4" name="Group 3">
            <a:extLst>
              <a:ext uri="{FF2B5EF4-FFF2-40B4-BE49-F238E27FC236}">
                <a16:creationId xmlns:a16="http://schemas.microsoft.com/office/drawing/2014/main" id="{80AD5A8C-A5AE-E642-B13A-926807370DD4}"/>
              </a:ext>
            </a:extLst>
          </p:cNvPr>
          <p:cNvGrpSpPr/>
          <p:nvPr/>
        </p:nvGrpSpPr>
        <p:grpSpPr>
          <a:xfrm>
            <a:off x="25400" y="821706"/>
            <a:ext cx="9118600" cy="3991823"/>
            <a:chOff x="0" y="1093509"/>
            <a:chExt cx="9118600" cy="3991823"/>
          </a:xfrm>
        </p:grpSpPr>
        <p:pic>
          <p:nvPicPr>
            <p:cNvPr id="2" name="Picture 1">
              <a:extLst>
                <a:ext uri="{FF2B5EF4-FFF2-40B4-BE49-F238E27FC236}">
                  <a16:creationId xmlns:a16="http://schemas.microsoft.com/office/drawing/2014/main" id="{3986A63D-5113-5046-AD02-29CD7E3D053B}"/>
                </a:ext>
              </a:extLst>
            </p:cNvPr>
            <p:cNvPicPr>
              <a:picLocks noChangeAspect="1"/>
            </p:cNvPicPr>
            <p:nvPr/>
          </p:nvPicPr>
          <p:blipFill rotWithShape="1">
            <a:blip r:embed="rId2"/>
            <a:srcRect t="10028"/>
            <a:stretch/>
          </p:blipFill>
          <p:spPr>
            <a:xfrm>
              <a:off x="0" y="1451728"/>
              <a:ext cx="9118600" cy="3633604"/>
            </a:xfrm>
            <a:prstGeom prst="rect">
              <a:avLst/>
            </a:prstGeom>
          </p:spPr>
        </p:pic>
        <p:sp>
          <p:nvSpPr>
            <p:cNvPr id="3" name="TextBox 2">
              <a:extLst>
                <a:ext uri="{FF2B5EF4-FFF2-40B4-BE49-F238E27FC236}">
                  <a16:creationId xmlns:a16="http://schemas.microsoft.com/office/drawing/2014/main" id="{96B63EEF-ECBE-CB43-9E81-C2C8D8E7AB6A}"/>
                </a:ext>
              </a:extLst>
            </p:cNvPr>
            <p:cNvSpPr txBox="1"/>
            <p:nvPr/>
          </p:nvSpPr>
          <p:spPr>
            <a:xfrm>
              <a:off x="197963" y="1093509"/>
              <a:ext cx="2573517" cy="523220"/>
            </a:xfrm>
            <a:prstGeom prst="rect">
              <a:avLst/>
            </a:prstGeom>
            <a:noFill/>
          </p:spPr>
          <p:txBody>
            <a:bodyPr wrap="square" rtlCol="0">
              <a:spAutoFit/>
            </a:bodyPr>
            <a:lstStyle/>
            <a:p>
              <a:r>
                <a:rPr lang="en-US" sz="1400" dirty="0">
                  <a:solidFill>
                    <a:srgbClr val="FF0000"/>
                  </a:solidFill>
                  <a:latin typeface="Arial" panose="020B0604020202020204" pitchFamily="34" charset="0"/>
                  <a:cs typeface="Arial" panose="020B0604020202020204" pitchFamily="34" charset="0"/>
                </a:rPr>
                <a:t>Deleterious    </a:t>
              </a:r>
              <a:r>
                <a:rPr lang="en-US" sz="1400" dirty="0">
                  <a:latin typeface="Arial" panose="020B0604020202020204" pitchFamily="34" charset="0"/>
                  <a:cs typeface="Arial" panose="020B0604020202020204" pitchFamily="34" charset="0"/>
                </a:rPr>
                <a:t>Nondeleterious	</a:t>
              </a:r>
            </a:p>
          </p:txBody>
        </p:sp>
      </p:grpSp>
      <p:sp>
        <p:nvSpPr>
          <p:cNvPr id="5" name="Rectangle 4">
            <a:extLst>
              <a:ext uri="{FF2B5EF4-FFF2-40B4-BE49-F238E27FC236}">
                <a16:creationId xmlns:a16="http://schemas.microsoft.com/office/drawing/2014/main" id="{88C9C9F7-1662-064E-8267-CD7A4EDF0EC7}"/>
              </a:ext>
            </a:extLst>
          </p:cNvPr>
          <p:cNvSpPr/>
          <p:nvPr/>
        </p:nvSpPr>
        <p:spPr>
          <a:xfrm>
            <a:off x="179998" y="5155546"/>
            <a:ext cx="8784003" cy="954107"/>
          </a:xfrm>
          <a:prstGeom prst="rect">
            <a:avLst/>
          </a:prstGeom>
        </p:spPr>
        <p:txBody>
          <a:bodyPr wrap="square">
            <a:spAutoFit/>
          </a:bodyPr>
          <a:lstStyle/>
          <a:p>
            <a:pPr algn="just"/>
            <a:r>
              <a:rPr lang="en-US" sz="1400" dirty="0">
                <a:solidFill>
                  <a:srgbClr val="000000"/>
                </a:solidFill>
                <a:latin typeface="Arial" panose="020B0604020202020204" pitchFamily="34" charset="0"/>
                <a:ea typeface="Arial Unicode MS" panose="020B0604020202020204" pitchFamily="34" charset="-128"/>
              </a:rPr>
              <a:t>Figure 2 Smoothed estimate of density distribution of regression coefficients associated with high conserved deleterious variants (HGERP</a:t>
            </a:r>
            <a:r>
              <a:rPr lang="en-US" sz="1400" baseline="-25000" dirty="0">
                <a:solidFill>
                  <a:srgbClr val="000000"/>
                </a:solidFill>
                <a:latin typeface="Arial" panose="020B0604020202020204" pitchFamily="34" charset="0"/>
                <a:ea typeface="Arial Unicode MS" panose="020B0604020202020204" pitchFamily="34" charset="-128"/>
              </a:rPr>
              <a:t>DEL-SNPs</a:t>
            </a:r>
            <a:r>
              <a:rPr lang="en-US" sz="1400" dirty="0">
                <a:solidFill>
                  <a:srgbClr val="000000"/>
                </a:solidFill>
                <a:latin typeface="Arial" panose="020B0604020202020204" pitchFamily="34" charset="0"/>
                <a:ea typeface="Arial Unicode MS" panose="020B0604020202020204" pitchFamily="34" charset="-128"/>
              </a:rPr>
              <a:t>) and </a:t>
            </a:r>
            <a:r>
              <a:rPr lang="en-US" sz="1400" dirty="0" err="1">
                <a:solidFill>
                  <a:srgbClr val="000000"/>
                </a:solidFill>
                <a:latin typeface="Arial" panose="020B0604020202020204" pitchFamily="34" charset="0"/>
                <a:ea typeface="Arial Unicode MS" panose="020B0604020202020204" pitchFamily="34" charset="-128"/>
              </a:rPr>
              <a:t>nondeleterious</a:t>
            </a:r>
            <a:r>
              <a:rPr lang="en-US" sz="1400" dirty="0">
                <a:solidFill>
                  <a:srgbClr val="000000"/>
                </a:solidFill>
                <a:latin typeface="Arial" panose="020B0604020202020204" pitchFamily="34" charset="0"/>
                <a:ea typeface="Arial Unicode MS" panose="020B0604020202020204" pitchFamily="34" charset="-128"/>
              </a:rPr>
              <a:t> variants for ten phenotypic traits ((a) biomass, (b) specific leaf area (SLA), (c) tissue starch content (TSC), (d-j) plant height 4, 6, 8, 10, 12, 14, and 16 weeks after planting, respectively).</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71854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9D9E015-0274-E44C-AE17-BE75B5BA61B7}"/>
              </a:ext>
            </a:extLst>
          </p:cNvPr>
          <p:cNvSpPr txBox="1"/>
          <p:nvPr/>
        </p:nvSpPr>
        <p:spPr>
          <a:xfrm>
            <a:off x="0" y="0"/>
            <a:ext cx="738231" cy="369332"/>
          </a:xfrm>
          <a:prstGeom prst="rect">
            <a:avLst/>
          </a:prstGeom>
          <a:solidFill>
            <a:schemeClr val="tx1"/>
          </a:solidFill>
        </p:spPr>
        <p:txBody>
          <a:bodyPr wrap="square" rtlCol="0">
            <a:spAutoFit/>
          </a:bodyPr>
          <a:lstStyle/>
          <a:p>
            <a:r>
              <a:rPr lang="en-US" b="1" dirty="0">
                <a:solidFill>
                  <a:schemeClr val="bg1"/>
                </a:solidFill>
                <a:latin typeface="Avenir Next" panose="020B0503020202020204" pitchFamily="34" charset="0"/>
              </a:rPr>
              <a:t>Fig 3</a:t>
            </a:r>
          </a:p>
        </p:txBody>
      </p:sp>
      <p:sp>
        <p:nvSpPr>
          <p:cNvPr id="3" name="Rectangle 2">
            <a:extLst>
              <a:ext uri="{FF2B5EF4-FFF2-40B4-BE49-F238E27FC236}">
                <a16:creationId xmlns:a16="http://schemas.microsoft.com/office/drawing/2014/main" id="{511E1477-93E9-A34D-AD43-F3ED3149D911}"/>
              </a:ext>
            </a:extLst>
          </p:cNvPr>
          <p:cNvSpPr/>
          <p:nvPr/>
        </p:nvSpPr>
        <p:spPr>
          <a:xfrm>
            <a:off x="82550" y="5075912"/>
            <a:ext cx="8851243" cy="954107"/>
          </a:xfrm>
          <a:prstGeom prst="rect">
            <a:avLst/>
          </a:prstGeom>
        </p:spPr>
        <p:txBody>
          <a:bodyPr wrap="square">
            <a:spAutoFit/>
          </a:bodyPr>
          <a:lstStyle/>
          <a:p>
            <a:pPr algn="just"/>
            <a:r>
              <a:rPr lang="en-US" sz="1400" dirty="0">
                <a:solidFill>
                  <a:srgbClr val="000000"/>
                </a:solidFill>
                <a:latin typeface="Arial" panose="020B0604020202020204" pitchFamily="34" charset="0"/>
                <a:ea typeface="Arial Unicode MS" panose="020B0604020202020204" pitchFamily="34" charset="-128"/>
              </a:rPr>
              <a:t>Figure 3 </a:t>
            </a:r>
            <a:r>
              <a:rPr lang="en-US" sz="1400" dirty="0" err="1">
                <a:solidFill>
                  <a:srgbClr val="000000"/>
                </a:solidFill>
                <a:latin typeface="Arial" panose="020B0604020202020204" pitchFamily="34" charset="0"/>
                <a:ea typeface="Arial Unicode MS" panose="020B0604020202020204" pitchFamily="34" charset="-128"/>
              </a:rPr>
              <a:t>Barplots</a:t>
            </a:r>
            <a:r>
              <a:rPr lang="en-US" sz="1400" dirty="0">
                <a:solidFill>
                  <a:srgbClr val="000000"/>
                </a:solidFill>
                <a:latin typeface="Arial" panose="020B0604020202020204" pitchFamily="34" charset="0"/>
                <a:ea typeface="Arial Unicode MS" panose="020B0604020202020204" pitchFamily="34" charset="-128"/>
              </a:rPr>
              <a:t> of means of folded distributions of effect sizes of high conserved deleterious variants (HGERP</a:t>
            </a:r>
            <a:r>
              <a:rPr lang="en-US" sz="1400" baseline="-25000" dirty="0">
                <a:solidFill>
                  <a:srgbClr val="000000"/>
                </a:solidFill>
                <a:latin typeface="Arial" panose="020B0604020202020204" pitchFamily="34" charset="0"/>
                <a:ea typeface="Arial Unicode MS" panose="020B0604020202020204" pitchFamily="34" charset="-128"/>
              </a:rPr>
              <a:t>DEL-SNPs</a:t>
            </a:r>
            <a:r>
              <a:rPr lang="en-US" sz="1400" dirty="0">
                <a:solidFill>
                  <a:srgbClr val="000000"/>
                </a:solidFill>
                <a:latin typeface="Arial" panose="020B0604020202020204" pitchFamily="34" charset="0"/>
                <a:ea typeface="Arial Unicode MS" panose="020B0604020202020204" pitchFamily="34" charset="-128"/>
              </a:rPr>
              <a:t>) and </a:t>
            </a:r>
            <a:r>
              <a:rPr lang="en-US" sz="1400" dirty="0" err="1">
                <a:solidFill>
                  <a:srgbClr val="000000"/>
                </a:solidFill>
                <a:latin typeface="Arial" panose="020B0604020202020204" pitchFamily="34" charset="0"/>
                <a:ea typeface="Arial Unicode MS" panose="020B0604020202020204" pitchFamily="34" charset="-128"/>
              </a:rPr>
              <a:t>nondeleterious</a:t>
            </a:r>
            <a:r>
              <a:rPr lang="en-US" sz="1400" dirty="0">
                <a:solidFill>
                  <a:srgbClr val="000000"/>
                </a:solidFill>
                <a:latin typeface="Arial" panose="020B0604020202020204" pitchFamily="34" charset="0"/>
                <a:ea typeface="Arial Unicode MS" panose="020B0604020202020204" pitchFamily="34" charset="-128"/>
              </a:rPr>
              <a:t> variants for ten phenotypic traits ((a) biomass, (b) specific leaf area (SLA), (c) tissue starch content (TSC), (d-j) plant height 4, 6, 8, 10, 12, 14, and 16 weeks after planting, respectively). </a:t>
            </a:r>
            <a:r>
              <a:rPr lang="en-US" sz="1400" dirty="0">
                <a:solidFill>
                  <a:srgbClr val="C00000"/>
                </a:solidFill>
                <a:latin typeface="Arial" panose="020B0604020202020204" pitchFamily="34" charset="0"/>
                <a:ea typeface="Arial Unicode MS" panose="020B0604020202020204" pitchFamily="34" charset="-128"/>
              </a:rPr>
              <a:t>D: deleterious; ND: </a:t>
            </a:r>
            <a:r>
              <a:rPr lang="en-US" sz="1400" dirty="0" err="1">
                <a:solidFill>
                  <a:srgbClr val="C00000"/>
                </a:solidFill>
                <a:latin typeface="Arial" panose="020B0604020202020204" pitchFamily="34" charset="0"/>
                <a:ea typeface="Arial Unicode MS" panose="020B0604020202020204" pitchFamily="34" charset="-128"/>
              </a:rPr>
              <a:t>nondeleterious</a:t>
            </a:r>
            <a:r>
              <a:rPr lang="en-US" sz="1400" dirty="0">
                <a:solidFill>
                  <a:srgbClr val="C00000"/>
                </a:solidFill>
                <a:latin typeface="Arial" panose="020B0604020202020204" pitchFamily="34" charset="0"/>
                <a:ea typeface="Arial Unicode MS" panose="020B0604020202020204" pitchFamily="34" charset="-128"/>
              </a:rPr>
              <a:t>.</a:t>
            </a:r>
            <a:endParaRPr lang="en-US" sz="1400" dirty="0">
              <a:solidFill>
                <a:srgbClr val="C00000"/>
              </a:solidFill>
              <a:effectLst/>
              <a:latin typeface="Times New Roman" panose="02020603050405020304" pitchFamily="18" charset="0"/>
              <a:ea typeface="Times New Roman" panose="02020603050405020304" pitchFamily="18" charset="0"/>
            </a:endParaRPr>
          </a:p>
        </p:txBody>
      </p:sp>
      <p:grpSp>
        <p:nvGrpSpPr>
          <p:cNvPr id="6" name="Group 5">
            <a:extLst>
              <a:ext uri="{FF2B5EF4-FFF2-40B4-BE49-F238E27FC236}">
                <a16:creationId xmlns:a16="http://schemas.microsoft.com/office/drawing/2014/main" id="{32BD563E-1780-484A-9292-25443F2AFB68}"/>
              </a:ext>
            </a:extLst>
          </p:cNvPr>
          <p:cNvGrpSpPr/>
          <p:nvPr/>
        </p:nvGrpSpPr>
        <p:grpSpPr>
          <a:xfrm>
            <a:off x="179547" y="1737550"/>
            <a:ext cx="8972954" cy="2600547"/>
            <a:chOff x="179547" y="1737550"/>
            <a:chExt cx="8972954" cy="2600547"/>
          </a:xfrm>
        </p:grpSpPr>
        <p:sp>
          <p:nvSpPr>
            <p:cNvPr id="7" name="Rectangle 6">
              <a:extLst>
                <a:ext uri="{FF2B5EF4-FFF2-40B4-BE49-F238E27FC236}">
                  <a16:creationId xmlns:a16="http://schemas.microsoft.com/office/drawing/2014/main" id="{939A8FEC-0E58-964F-B415-7CD3E76C5590}"/>
                </a:ext>
              </a:extLst>
            </p:cNvPr>
            <p:cNvSpPr/>
            <p:nvPr/>
          </p:nvSpPr>
          <p:spPr>
            <a:xfrm>
              <a:off x="294479" y="1802738"/>
              <a:ext cx="339382" cy="462820"/>
            </a:xfrm>
            <a:prstGeom prst="rect">
              <a:avLst/>
            </a:prstGeom>
          </p:spPr>
          <p:txBody>
            <a:bodyPr wrap="none">
              <a:spAutoFit/>
            </a:bodyPr>
            <a:lstStyle/>
            <a:p>
              <a:r>
                <a:rPr lang="en-US" sz="1600" dirty="0">
                  <a:latin typeface="Avenir Next" charset="0"/>
                </a:rPr>
                <a:t>a</a:t>
              </a:r>
              <a:endParaRPr lang="en-US" sz="1600" baseline="30000" dirty="0"/>
            </a:p>
          </p:txBody>
        </p:sp>
        <p:pic>
          <p:nvPicPr>
            <p:cNvPr id="8" name="Picture 7">
              <a:extLst>
                <a:ext uri="{FF2B5EF4-FFF2-40B4-BE49-F238E27FC236}">
                  <a16:creationId xmlns:a16="http://schemas.microsoft.com/office/drawing/2014/main" id="{5B4D7ED5-779F-8946-BBB1-EF161821984D}"/>
                </a:ext>
              </a:extLst>
            </p:cNvPr>
            <p:cNvPicPr>
              <a:picLocks noChangeAspect="1"/>
            </p:cNvPicPr>
            <p:nvPr/>
          </p:nvPicPr>
          <p:blipFill rotWithShape="1">
            <a:blip r:embed="rId2"/>
            <a:srcRect l="14278" t="12358" r="19192" b="5642"/>
            <a:stretch/>
          </p:blipFill>
          <p:spPr>
            <a:xfrm>
              <a:off x="6262421" y="2432430"/>
              <a:ext cx="801679" cy="1905667"/>
            </a:xfrm>
            <a:prstGeom prst="rect">
              <a:avLst/>
            </a:prstGeom>
          </p:spPr>
        </p:pic>
        <p:pic>
          <p:nvPicPr>
            <p:cNvPr id="10" name="Picture 9">
              <a:extLst>
                <a:ext uri="{FF2B5EF4-FFF2-40B4-BE49-F238E27FC236}">
                  <a16:creationId xmlns:a16="http://schemas.microsoft.com/office/drawing/2014/main" id="{3B2012F1-54BF-CB41-A8CD-C9E716C618E0}"/>
                </a:ext>
              </a:extLst>
            </p:cNvPr>
            <p:cNvPicPr>
              <a:picLocks noChangeAspect="1"/>
            </p:cNvPicPr>
            <p:nvPr/>
          </p:nvPicPr>
          <p:blipFill rotWithShape="1">
            <a:blip r:embed="rId3"/>
            <a:srcRect l="14134" t="18301" r="19192" b="6438"/>
            <a:stretch/>
          </p:blipFill>
          <p:spPr>
            <a:xfrm>
              <a:off x="7138910" y="2437245"/>
              <a:ext cx="841497" cy="1900852"/>
            </a:xfrm>
            <a:prstGeom prst="rect">
              <a:avLst/>
            </a:prstGeom>
          </p:spPr>
        </p:pic>
        <p:pic>
          <p:nvPicPr>
            <p:cNvPr id="11" name="Picture 10">
              <a:extLst>
                <a:ext uri="{FF2B5EF4-FFF2-40B4-BE49-F238E27FC236}">
                  <a16:creationId xmlns:a16="http://schemas.microsoft.com/office/drawing/2014/main" id="{57E428CA-8261-924B-B432-B4CDB9B1B0E3}"/>
                </a:ext>
              </a:extLst>
            </p:cNvPr>
            <p:cNvPicPr>
              <a:picLocks noChangeAspect="1"/>
            </p:cNvPicPr>
            <p:nvPr/>
          </p:nvPicPr>
          <p:blipFill rotWithShape="1">
            <a:blip r:embed="rId4"/>
            <a:srcRect l="14134" t="14071" r="19192" b="5808"/>
            <a:stretch/>
          </p:blipFill>
          <p:spPr>
            <a:xfrm>
              <a:off x="8055218" y="2449016"/>
              <a:ext cx="806097" cy="1889081"/>
            </a:xfrm>
            <a:prstGeom prst="rect">
              <a:avLst/>
            </a:prstGeom>
          </p:spPr>
        </p:pic>
        <p:sp>
          <p:nvSpPr>
            <p:cNvPr id="12" name="Rectangle 11">
              <a:extLst>
                <a:ext uri="{FF2B5EF4-FFF2-40B4-BE49-F238E27FC236}">
                  <a16:creationId xmlns:a16="http://schemas.microsoft.com/office/drawing/2014/main" id="{CCEBE0A8-6530-3548-ACE3-52B3CEC810C9}"/>
                </a:ext>
              </a:extLst>
            </p:cNvPr>
            <p:cNvSpPr/>
            <p:nvPr/>
          </p:nvSpPr>
          <p:spPr>
            <a:xfrm>
              <a:off x="6426918" y="2157218"/>
              <a:ext cx="738229" cy="315559"/>
            </a:xfrm>
            <a:prstGeom prst="rect">
              <a:avLst/>
            </a:prstGeom>
          </p:spPr>
          <p:txBody>
            <a:bodyPr wrap="none">
              <a:spAutoFit/>
            </a:bodyPr>
            <a:lstStyle/>
            <a:p>
              <a:r>
                <a:rPr lang="en-US" sz="900" i="1" dirty="0">
                  <a:latin typeface="Avenir Next" charset="0"/>
                </a:rPr>
                <a:t>p = 0.45 </a:t>
              </a:r>
              <a:endParaRPr lang="en-US" sz="900" dirty="0"/>
            </a:p>
          </p:txBody>
        </p:sp>
        <p:sp>
          <p:nvSpPr>
            <p:cNvPr id="13" name="Rectangle 12">
              <a:extLst>
                <a:ext uri="{FF2B5EF4-FFF2-40B4-BE49-F238E27FC236}">
                  <a16:creationId xmlns:a16="http://schemas.microsoft.com/office/drawing/2014/main" id="{869B594F-D04A-1349-B378-06071F044E81}"/>
                </a:ext>
              </a:extLst>
            </p:cNvPr>
            <p:cNvSpPr/>
            <p:nvPr/>
          </p:nvSpPr>
          <p:spPr>
            <a:xfrm>
              <a:off x="7318392" y="2139452"/>
              <a:ext cx="930401" cy="315559"/>
            </a:xfrm>
            <a:prstGeom prst="rect">
              <a:avLst/>
            </a:prstGeom>
          </p:spPr>
          <p:txBody>
            <a:bodyPr wrap="none">
              <a:spAutoFit/>
            </a:bodyPr>
            <a:lstStyle/>
            <a:p>
              <a:r>
                <a:rPr lang="en-US" sz="900" i="1" dirty="0">
                  <a:latin typeface="Avenir Next" charset="0"/>
                </a:rPr>
                <a:t>p = 2.4e-12 </a:t>
              </a:r>
              <a:endParaRPr lang="en-US" sz="900" dirty="0"/>
            </a:p>
          </p:txBody>
        </p:sp>
        <p:sp>
          <p:nvSpPr>
            <p:cNvPr id="14" name="Rectangle 13">
              <a:extLst>
                <a:ext uri="{FF2B5EF4-FFF2-40B4-BE49-F238E27FC236}">
                  <a16:creationId xmlns:a16="http://schemas.microsoft.com/office/drawing/2014/main" id="{091C4B2F-77D0-B548-BD6B-C4989F3426A4}"/>
                </a:ext>
              </a:extLst>
            </p:cNvPr>
            <p:cNvSpPr/>
            <p:nvPr/>
          </p:nvSpPr>
          <p:spPr>
            <a:xfrm>
              <a:off x="8222100" y="2136455"/>
              <a:ext cx="930401" cy="315559"/>
            </a:xfrm>
            <a:prstGeom prst="rect">
              <a:avLst/>
            </a:prstGeom>
          </p:spPr>
          <p:txBody>
            <a:bodyPr wrap="none">
              <a:spAutoFit/>
            </a:bodyPr>
            <a:lstStyle/>
            <a:p>
              <a:r>
                <a:rPr lang="en-US" sz="900" i="1" dirty="0">
                  <a:latin typeface="Avenir Next" charset="0"/>
                </a:rPr>
                <a:t>p = 1.0e-08 </a:t>
              </a:r>
              <a:endParaRPr lang="en-US" sz="900" dirty="0"/>
            </a:p>
          </p:txBody>
        </p:sp>
        <p:sp>
          <p:nvSpPr>
            <p:cNvPr id="15" name="Rectangle 14">
              <a:extLst>
                <a:ext uri="{FF2B5EF4-FFF2-40B4-BE49-F238E27FC236}">
                  <a16:creationId xmlns:a16="http://schemas.microsoft.com/office/drawing/2014/main" id="{A5C96FEA-8DD5-6A46-ACFF-CD198E8D3F8D}"/>
                </a:ext>
              </a:extLst>
            </p:cNvPr>
            <p:cNvSpPr/>
            <p:nvPr/>
          </p:nvSpPr>
          <p:spPr>
            <a:xfrm>
              <a:off x="8074157" y="1737550"/>
              <a:ext cx="266865" cy="462820"/>
            </a:xfrm>
            <a:prstGeom prst="rect">
              <a:avLst/>
            </a:prstGeom>
          </p:spPr>
          <p:txBody>
            <a:bodyPr wrap="none">
              <a:spAutoFit/>
            </a:bodyPr>
            <a:lstStyle/>
            <a:p>
              <a:r>
                <a:rPr lang="en-US" sz="1600" dirty="0">
                  <a:latin typeface="Avenir Next" charset="0"/>
                </a:rPr>
                <a:t>j</a:t>
              </a:r>
              <a:endParaRPr lang="en-US" sz="1600" baseline="30000" dirty="0"/>
            </a:p>
          </p:txBody>
        </p:sp>
        <p:sp>
          <p:nvSpPr>
            <p:cNvPr id="16" name="Rectangle 15">
              <a:extLst>
                <a:ext uri="{FF2B5EF4-FFF2-40B4-BE49-F238E27FC236}">
                  <a16:creationId xmlns:a16="http://schemas.microsoft.com/office/drawing/2014/main" id="{E06188A9-E477-4740-8553-930D0F7F01B6}"/>
                </a:ext>
              </a:extLst>
            </p:cNvPr>
            <p:cNvSpPr/>
            <p:nvPr/>
          </p:nvSpPr>
          <p:spPr>
            <a:xfrm>
              <a:off x="4559157" y="1802738"/>
              <a:ext cx="277742" cy="462820"/>
            </a:xfrm>
            <a:prstGeom prst="rect">
              <a:avLst/>
            </a:prstGeom>
          </p:spPr>
          <p:txBody>
            <a:bodyPr wrap="none">
              <a:spAutoFit/>
            </a:bodyPr>
            <a:lstStyle/>
            <a:p>
              <a:r>
                <a:rPr lang="en-US" sz="1600" dirty="0">
                  <a:latin typeface="Avenir Next" charset="0"/>
                </a:rPr>
                <a:t>f</a:t>
              </a:r>
              <a:endParaRPr lang="en-US" sz="1600" baseline="30000" dirty="0"/>
            </a:p>
          </p:txBody>
        </p:sp>
        <p:sp>
          <p:nvSpPr>
            <p:cNvPr id="17" name="Rectangle 16">
              <a:extLst>
                <a:ext uri="{FF2B5EF4-FFF2-40B4-BE49-F238E27FC236}">
                  <a16:creationId xmlns:a16="http://schemas.microsoft.com/office/drawing/2014/main" id="{CA2015B9-37E3-2844-8B87-EA600A4AAFA9}"/>
                </a:ext>
              </a:extLst>
            </p:cNvPr>
            <p:cNvSpPr/>
            <p:nvPr/>
          </p:nvSpPr>
          <p:spPr>
            <a:xfrm>
              <a:off x="5373905" y="1774551"/>
              <a:ext cx="361137" cy="462820"/>
            </a:xfrm>
            <a:prstGeom prst="rect">
              <a:avLst/>
            </a:prstGeom>
          </p:spPr>
          <p:txBody>
            <a:bodyPr wrap="none">
              <a:spAutoFit/>
            </a:bodyPr>
            <a:lstStyle/>
            <a:p>
              <a:r>
                <a:rPr lang="en-US" sz="1600" dirty="0">
                  <a:latin typeface="Avenir Next" charset="0"/>
                </a:rPr>
                <a:t>g</a:t>
              </a:r>
              <a:endParaRPr lang="en-US" sz="1600" baseline="30000" dirty="0"/>
            </a:p>
          </p:txBody>
        </p:sp>
        <p:pic>
          <p:nvPicPr>
            <p:cNvPr id="18" name="Picture 17">
              <a:extLst>
                <a:ext uri="{FF2B5EF4-FFF2-40B4-BE49-F238E27FC236}">
                  <a16:creationId xmlns:a16="http://schemas.microsoft.com/office/drawing/2014/main" id="{47D6CC24-AA10-C34D-9B8E-2ADD70BAC9C8}"/>
                </a:ext>
              </a:extLst>
            </p:cNvPr>
            <p:cNvPicPr>
              <a:picLocks noChangeAspect="1"/>
            </p:cNvPicPr>
            <p:nvPr/>
          </p:nvPicPr>
          <p:blipFill rotWithShape="1">
            <a:blip r:embed="rId5"/>
            <a:srcRect t="16900" r="18000" b="5518"/>
            <a:stretch/>
          </p:blipFill>
          <p:spPr>
            <a:xfrm>
              <a:off x="179547" y="2553392"/>
              <a:ext cx="909659" cy="1784705"/>
            </a:xfrm>
            <a:prstGeom prst="rect">
              <a:avLst/>
            </a:prstGeom>
          </p:spPr>
        </p:pic>
        <p:sp>
          <p:nvSpPr>
            <p:cNvPr id="19" name="Rectangle 18">
              <a:extLst>
                <a:ext uri="{FF2B5EF4-FFF2-40B4-BE49-F238E27FC236}">
                  <a16:creationId xmlns:a16="http://schemas.microsoft.com/office/drawing/2014/main" id="{D33D0CBB-E4FF-8D40-A06E-61CB25640197}"/>
                </a:ext>
              </a:extLst>
            </p:cNvPr>
            <p:cNvSpPr/>
            <p:nvPr/>
          </p:nvSpPr>
          <p:spPr>
            <a:xfrm>
              <a:off x="443079" y="2195935"/>
              <a:ext cx="897768" cy="315559"/>
            </a:xfrm>
            <a:prstGeom prst="rect">
              <a:avLst/>
            </a:prstGeom>
          </p:spPr>
          <p:txBody>
            <a:bodyPr wrap="none">
              <a:spAutoFit/>
            </a:bodyPr>
            <a:lstStyle/>
            <a:p>
              <a:r>
                <a:rPr lang="en-US" sz="900" i="1" dirty="0">
                  <a:latin typeface="Avenir Next" charset="0"/>
                </a:rPr>
                <a:t>p &lt; 2.2e-16</a:t>
              </a:r>
              <a:endParaRPr lang="en-US" sz="900" dirty="0"/>
            </a:p>
          </p:txBody>
        </p:sp>
        <p:pic>
          <p:nvPicPr>
            <p:cNvPr id="20" name="Picture 19">
              <a:extLst>
                <a:ext uri="{FF2B5EF4-FFF2-40B4-BE49-F238E27FC236}">
                  <a16:creationId xmlns:a16="http://schemas.microsoft.com/office/drawing/2014/main" id="{4F170D70-F0A3-184D-936B-45808FBA1E55}"/>
                </a:ext>
              </a:extLst>
            </p:cNvPr>
            <p:cNvPicPr>
              <a:picLocks noChangeAspect="1"/>
            </p:cNvPicPr>
            <p:nvPr/>
          </p:nvPicPr>
          <p:blipFill rotWithShape="1">
            <a:blip r:embed="rId6"/>
            <a:srcRect l="13300" t="17430" r="18331" b="5803"/>
            <a:stretch/>
          </p:blipFill>
          <p:spPr>
            <a:xfrm>
              <a:off x="1990565" y="2574785"/>
              <a:ext cx="757303" cy="1763312"/>
            </a:xfrm>
            <a:prstGeom prst="rect">
              <a:avLst/>
            </a:prstGeom>
          </p:spPr>
        </p:pic>
        <p:sp>
          <p:nvSpPr>
            <p:cNvPr id="21" name="Rectangle 20">
              <a:extLst>
                <a:ext uri="{FF2B5EF4-FFF2-40B4-BE49-F238E27FC236}">
                  <a16:creationId xmlns:a16="http://schemas.microsoft.com/office/drawing/2014/main" id="{9F7BD170-A44E-4C4A-99CC-8F3C187963EE}"/>
                </a:ext>
              </a:extLst>
            </p:cNvPr>
            <p:cNvSpPr/>
            <p:nvPr/>
          </p:nvSpPr>
          <p:spPr>
            <a:xfrm>
              <a:off x="2133965" y="2198472"/>
              <a:ext cx="930401" cy="315559"/>
            </a:xfrm>
            <a:prstGeom prst="rect">
              <a:avLst/>
            </a:prstGeom>
          </p:spPr>
          <p:txBody>
            <a:bodyPr wrap="none">
              <a:spAutoFit/>
            </a:bodyPr>
            <a:lstStyle/>
            <a:p>
              <a:r>
                <a:rPr lang="en-US" sz="900" i="1" dirty="0">
                  <a:latin typeface="Avenir Next" charset="0"/>
                </a:rPr>
                <a:t>p = 2.2e-16 </a:t>
              </a:r>
              <a:endParaRPr lang="en-US" sz="900" dirty="0"/>
            </a:p>
          </p:txBody>
        </p:sp>
        <p:sp>
          <p:nvSpPr>
            <p:cNvPr id="22" name="Rectangle 21">
              <a:extLst>
                <a:ext uri="{FF2B5EF4-FFF2-40B4-BE49-F238E27FC236}">
                  <a16:creationId xmlns:a16="http://schemas.microsoft.com/office/drawing/2014/main" id="{16211737-EAB5-C046-9452-2CE837B1D5F8}"/>
                </a:ext>
              </a:extLst>
            </p:cNvPr>
            <p:cNvSpPr/>
            <p:nvPr/>
          </p:nvSpPr>
          <p:spPr>
            <a:xfrm>
              <a:off x="6213472" y="1789630"/>
              <a:ext cx="352074" cy="462820"/>
            </a:xfrm>
            <a:prstGeom prst="rect">
              <a:avLst/>
            </a:prstGeom>
          </p:spPr>
          <p:txBody>
            <a:bodyPr wrap="none">
              <a:spAutoFit/>
            </a:bodyPr>
            <a:lstStyle/>
            <a:p>
              <a:r>
                <a:rPr lang="en-US" sz="1600" dirty="0">
                  <a:latin typeface="Avenir Next" charset="0"/>
                </a:rPr>
                <a:t>h</a:t>
              </a:r>
              <a:endParaRPr lang="en-US" sz="1600" baseline="30000" dirty="0"/>
            </a:p>
          </p:txBody>
        </p:sp>
        <p:pic>
          <p:nvPicPr>
            <p:cNvPr id="23" name="Picture 22">
              <a:extLst>
                <a:ext uri="{FF2B5EF4-FFF2-40B4-BE49-F238E27FC236}">
                  <a16:creationId xmlns:a16="http://schemas.microsoft.com/office/drawing/2014/main" id="{B775D1BA-5974-0549-B387-4B7EB588C1B0}"/>
                </a:ext>
              </a:extLst>
            </p:cNvPr>
            <p:cNvPicPr>
              <a:picLocks noChangeAspect="1"/>
            </p:cNvPicPr>
            <p:nvPr/>
          </p:nvPicPr>
          <p:blipFill rotWithShape="1">
            <a:blip r:embed="rId7"/>
            <a:srcRect l="14344" t="10050" r="18978" b="5591"/>
            <a:stretch/>
          </p:blipFill>
          <p:spPr>
            <a:xfrm>
              <a:off x="3705288" y="2406180"/>
              <a:ext cx="736376" cy="1931917"/>
            </a:xfrm>
            <a:prstGeom prst="rect">
              <a:avLst/>
            </a:prstGeom>
          </p:spPr>
        </p:pic>
        <p:sp>
          <p:nvSpPr>
            <p:cNvPr id="24" name="Rectangle 23">
              <a:extLst>
                <a:ext uri="{FF2B5EF4-FFF2-40B4-BE49-F238E27FC236}">
                  <a16:creationId xmlns:a16="http://schemas.microsoft.com/office/drawing/2014/main" id="{57CC44D5-EA69-5F45-AE7D-7479221EC6EF}"/>
                </a:ext>
              </a:extLst>
            </p:cNvPr>
            <p:cNvSpPr/>
            <p:nvPr/>
          </p:nvSpPr>
          <p:spPr>
            <a:xfrm>
              <a:off x="3805056" y="2173456"/>
              <a:ext cx="738229" cy="315559"/>
            </a:xfrm>
            <a:prstGeom prst="rect">
              <a:avLst/>
            </a:prstGeom>
          </p:spPr>
          <p:txBody>
            <a:bodyPr wrap="none">
              <a:spAutoFit/>
            </a:bodyPr>
            <a:lstStyle/>
            <a:p>
              <a:r>
                <a:rPr lang="en-US" sz="900" i="1" dirty="0">
                  <a:latin typeface="Avenir Next" charset="0"/>
                </a:rPr>
                <a:t>p = 0.00 </a:t>
              </a:r>
              <a:endParaRPr lang="en-US" sz="900" dirty="0"/>
            </a:p>
          </p:txBody>
        </p:sp>
        <p:pic>
          <p:nvPicPr>
            <p:cNvPr id="25" name="Picture 24">
              <a:extLst>
                <a:ext uri="{FF2B5EF4-FFF2-40B4-BE49-F238E27FC236}">
                  <a16:creationId xmlns:a16="http://schemas.microsoft.com/office/drawing/2014/main" id="{8578106A-F6E7-294A-B9DE-6098FE9C3FC9}"/>
                </a:ext>
              </a:extLst>
            </p:cNvPr>
            <p:cNvPicPr>
              <a:picLocks noChangeAspect="1"/>
            </p:cNvPicPr>
            <p:nvPr/>
          </p:nvPicPr>
          <p:blipFill rotWithShape="1">
            <a:blip r:embed="rId8"/>
            <a:srcRect l="13081" t="21188" r="19649" b="6001"/>
            <a:stretch/>
          </p:blipFill>
          <p:spPr>
            <a:xfrm>
              <a:off x="2798007" y="2593317"/>
              <a:ext cx="777360" cy="1744780"/>
            </a:xfrm>
            <a:prstGeom prst="rect">
              <a:avLst/>
            </a:prstGeom>
          </p:spPr>
        </p:pic>
        <p:pic>
          <p:nvPicPr>
            <p:cNvPr id="26" name="Picture 25">
              <a:extLst>
                <a:ext uri="{FF2B5EF4-FFF2-40B4-BE49-F238E27FC236}">
                  <a16:creationId xmlns:a16="http://schemas.microsoft.com/office/drawing/2014/main" id="{65816EC4-87D8-404E-BF53-CEC9E2476970}"/>
                </a:ext>
              </a:extLst>
            </p:cNvPr>
            <p:cNvPicPr>
              <a:picLocks noChangeAspect="1"/>
            </p:cNvPicPr>
            <p:nvPr/>
          </p:nvPicPr>
          <p:blipFill rotWithShape="1">
            <a:blip r:embed="rId9"/>
            <a:srcRect l="12731" t="12356" r="18978" b="5260"/>
            <a:stretch/>
          </p:blipFill>
          <p:spPr>
            <a:xfrm>
              <a:off x="4491230" y="2438679"/>
              <a:ext cx="792027" cy="1899418"/>
            </a:xfrm>
            <a:prstGeom prst="rect">
              <a:avLst/>
            </a:prstGeom>
          </p:spPr>
        </p:pic>
        <p:pic>
          <p:nvPicPr>
            <p:cNvPr id="27" name="Picture 26">
              <a:extLst>
                <a:ext uri="{FF2B5EF4-FFF2-40B4-BE49-F238E27FC236}">
                  <a16:creationId xmlns:a16="http://schemas.microsoft.com/office/drawing/2014/main" id="{C1F90425-722A-4C4B-9C88-A08035D00C09}"/>
                </a:ext>
              </a:extLst>
            </p:cNvPr>
            <p:cNvPicPr>
              <a:picLocks noChangeAspect="1"/>
            </p:cNvPicPr>
            <p:nvPr/>
          </p:nvPicPr>
          <p:blipFill rotWithShape="1">
            <a:blip r:embed="rId10"/>
            <a:srcRect l="12561" t="12357" r="19192" b="5812"/>
            <a:stretch/>
          </p:blipFill>
          <p:spPr>
            <a:xfrm>
              <a:off x="5373905" y="2402936"/>
              <a:ext cx="804894" cy="1935161"/>
            </a:xfrm>
            <a:prstGeom prst="rect">
              <a:avLst/>
            </a:prstGeom>
          </p:spPr>
        </p:pic>
        <p:sp>
          <p:nvSpPr>
            <p:cNvPr id="28" name="Rectangle 27">
              <a:extLst>
                <a:ext uri="{FF2B5EF4-FFF2-40B4-BE49-F238E27FC236}">
                  <a16:creationId xmlns:a16="http://schemas.microsoft.com/office/drawing/2014/main" id="{D59A82C4-7F87-EC47-BE9E-166EF25BED26}"/>
                </a:ext>
              </a:extLst>
            </p:cNvPr>
            <p:cNvSpPr/>
            <p:nvPr/>
          </p:nvSpPr>
          <p:spPr>
            <a:xfrm>
              <a:off x="4682029" y="2162374"/>
              <a:ext cx="738229" cy="315559"/>
            </a:xfrm>
            <a:prstGeom prst="rect">
              <a:avLst/>
            </a:prstGeom>
          </p:spPr>
          <p:txBody>
            <a:bodyPr wrap="none">
              <a:spAutoFit/>
            </a:bodyPr>
            <a:lstStyle/>
            <a:p>
              <a:r>
                <a:rPr lang="en-US" sz="900" i="1" dirty="0">
                  <a:latin typeface="Avenir Next" charset="0"/>
                </a:rPr>
                <a:t>p = 0.05 </a:t>
              </a:r>
              <a:endParaRPr lang="en-US" sz="900" dirty="0"/>
            </a:p>
          </p:txBody>
        </p:sp>
        <p:sp>
          <p:nvSpPr>
            <p:cNvPr id="29" name="Rectangle 28">
              <a:extLst>
                <a:ext uri="{FF2B5EF4-FFF2-40B4-BE49-F238E27FC236}">
                  <a16:creationId xmlns:a16="http://schemas.microsoft.com/office/drawing/2014/main" id="{3FE63B48-A630-F94B-ABF8-CD575B63CFE9}"/>
                </a:ext>
              </a:extLst>
            </p:cNvPr>
            <p:cNvSpPr/>
            <p:nvPr/>
          </p:nvSpPr>
          <p:spPr>
            <a:xfrm>
              <a:off x="5606873" y="2158678"/>
              <a:ext cx="738229" cy="315559"/>
            </a:xfrm>
            <a:prstGeom prst="rect">
              <a:avLst/>
            </a:prstGeom>
          </p:spPr>
          <p:txBody>
            <a:bodyPr wrap="none">
              <a:spAutoFit/>
            </a:bodyPr>
            <a:lstStyle/>
            <a:p>
              <a:r>
                <a:rPr lang="en-US" sz="900" i="1" dirty="0">
                  <a:latin typeface="Avenir Next" charset="0"/>
                </a:rPr>
                <a:t>p = 0.21 </a:t>
              </a:r>
              <a:endParaRPr lang="en-US" sz="900" dirty="0"/>
            </a:p>
          </p:txBody>
        </p:sp>
        <p:sp>
          <p:nvSpPr>
            <p:cNvPr id="30" name="Rectangle 29">
              <a:extLst>
                <a:ext uri="{FF2B5EF4-FFF2-40B4-BE49-F238E27FC236}">
                  <a16:creationId xmlns:a16="http://schemas.microsoft.com/office/drawing/2014/main" id="{5A862AD7-77F7-214A-AF04-7572850DA972}"/>
                </a:ext>
              </a:extLst>
            </p:cNvPr>
            <p:cNvSpPr/>
            <p:nvPr/>
          </p:nvSpPr>
          <p:spPr>
            <a:xfrm>
              <a:off x="2958683" y="2164288"/>
              <a:ext cx="792617" cy="336596"/>
            </a:xfrm>
            <a:prstGeom prst="rect">
              <a:avLst/>
            </a:prstGeom>
          </p:spPr>
          <p:txBody>
            <a:bodyPr wrap="none">
              <a:spAutoFit/>
            </a:bodyPr>
            <a:lstStyle/>
            <a:p>
              <a:r>
                <a:rPr lang="en-US" sz="1000" i="1" dirty="0">
                  <a:latin typeface="Avenir Next" charset="0"/>
                </a:rPr>
                <a:t>p = 0.09 </a:t>
              </a:r>
              <a:endParaRPr lang="en-US" sz="1000" dirty="0"/>
            </a:p>
          </p:txBody>
        </p:sp>
        <p:sp>
          <p:nvSpPr>
            <p:cNvPr id="31" name="Rectangle 30">
              <a:extLst>
                <a:ext uri="{FF2B5EF4-FFF2-40B4-BE49-F238E27FC236}">
                  <a16:creationId xmlns:a16="http://schemas.microsoft.com/office/drawing/2014/main" id="{9A9700BD-6A8A-9B47-AE3E-F875538A984F}"/>
                </a:ext>
              </a:extLst>
            </p:cNvPr>
            <p:cNvSpPr/>
            <p:nvPr/>
          </p:nvSpPr>
          <p:spPr>
            <a:xfrm>
              <a:off x="1246057" y="1802738"/>
              <a:ext cx="320719" cy="462820"/>
            </a:xfrm>
            <a:prstGeom prst="rect">
              <a:avLst/>
            </a:prstGeom>
          </p:spPr>
          <p:txBody>
            <a:bodyPr wrap="square">
              <a:spAutoFit/>
            </a:bodyPr>
            <a:lstStyle/>
            <a:p>
              <a:r>
                <a:rPr lang="en-US" sz="1600" dirty="0">
                  <a:latin typeface="Avenir Next" charset="0"/>
                </a:rPr>
                <a:t>b</a:t>
              </a:r>
              <a:endParaRPr lang="en-US" sz="1600" dirty="0"/>
            </a:p>
          </p:txBody>
        </p:sp>
        <p:sp>
          <p:nvSpPr>
            <p:cNvPr id="32" name="Rectangle 31">
              <a:extLst>
                <a:ext uri="{FF2B5EF4-FFF2-40B4-BE49-F238E27FC236}">
                  <a16:creationId xmlns:a16="http://schemas.microsoft.com/office/drawing/2014/main" id="{BFE82428-4C71-7547-AC14-8B59E333F917}"/>
                </a:ext>
              </a:extLst>
            </p:cNvPr>
            <p:cNvSpPr/>
            <p:nvPr/>
          </p:nvSpPr>
          <p:spPr>
            <a:xfrm>
              <a:off x="2110183" y="1802738"/>
              <a:ext cx="324879" cy="462820"/>
            </a:xfrm>
            <a:prstGeom prst="rect">
              <a:avLst/>
            </a:prstGeom>
          </p:spPr>
          <p:txBody>
            <a:bodyPr wrap="none">
              <a:spAutoFit/>
            </a:bodyPr>
            <a:lstStyle/>
            <a:p>
              <a:r>
                <a:rPr lang="en-US" sz="1600" dirty="0">
                  <a:latin typeface="Avenir Next" charset="0"/>
                </a:rPr>
                <a:t>c</a:t>
              </a:r>
              <a:endParaRPr lang="en-US" sz="1600" baseline="30000" dirty="0"/>
            </a:p>
          </p:txBody>
        </p:sp>
        <p:sp>
          <p:nvSpPr>
            <p:cNvPr id="33" name="Rectangle 32">
              <a:extLst>
                <a:ext uri="{FF2B5EF4-FFF2-40B4-BE49-F238E27FC236}">
                  <a16:creationId xmlns:a16="http://schemas.microsoft.com/office/drawing/2014/main" id="{FE4181A9-AD2F-F141-AC94-059453FB9B20}"/>
                </a:ext>
              </a:extLst>
            </p:cNvPr>
            <p:cNvSpPr/>
            <p:nvPr/>
          </p:nvSpPr>
          <p:spPr>
            <a:xfrm>
              <a:off x="2845810" y="1802738"/>
              <a:ext cx="361137" cy="462820"/>
            </a:xfrm>
            <a:prstGeom prst="rect">
              <a:avLst/>
            </a:prstGeom>
          </p:spPr>
          <p:txBody>
            <a:bodyPr wrap="none">
              <a:spAutoFit/>
            </a:bodyPr>
            <a:lstStyle/>
            <a:p>
              <a:r>
                <a:rPr lang="en-US" sz="1600" dirty="0">
                  <a:latin typeface="Avenir Next" charset="0"/>
                </a:rPr>
                <a:t>d</a:t>
              </a:r>
              <a:endParaRPr lang="en-US" sz="1600" baseline="30000" dirty="0"/>
            </a:p>
          </p:txBody>
        </p:sp>
        <p:sp>
          <p:nvSpPr>
            <p:cNvPr id="34" name="Rectangle 33">
              <a:extLst>
                <a:ext uri="{FF2B5EF4-FFF2-40B4-BE49-F238E27FC236}">
                  <a16:creationId xmlns:a16="http://schemas.microsoft.com/office/drawing/2014/main" id="{BA922710-4A77-1048-A0A1-68FF79ADB82C}"/>
                </a:ext>
              </a:extLst>
            </p:cNvPr>
            <p:cNvSpPr/>
            <p:nvPr/>
          </p:nvSpPr>
          <p:spPr>
            <a:xfrm>
              <a:off x="3796156" y="1802738"/>
              <a:ext cx="357584" cy="338554"/>
            </a:xfrm>
            <a:prstGeom prst="rect">
              <a:avLst/>
            </a:prstGeom>
          </p:spPr>
          <p:txBody>
            <a:bodyPr wrap="square">
              <a:spAutoFit/>
            </a:bodyPr>
            <a:lstStyle/>
            <a:p>
              <a:r>
                <a:rPr lang="en-US" sz="1600" dirty="0">
                  <a:latin typeface="Avenir Next" charset="0"/>
                </a:rPr>
                <a:t>e</a:t>
              </a:r>
              <a:endParaRPr lang="en-US" sz="1600" baseline="30000" dirty="0"/>
            </a:p>
          </p:txBody>
        </p:sp>
        <p:pic>
          <p:nvPicPr>
            <p:cNvPr id="35" name="Picture 34">
              <a:extLst>
                <a:ext uri="{FF2B5EF4-FFF2-40B4-BE49-F238E27FC236}">
                  <a16:creationId xmlns:a16="http://schemas.microsoft.com/office/drawing/2014/main" id="{98E52F93-D9C4-B749-96BD-B2C949454477}"/>
                </a:ext>
              </a:extLst>
            </p:cNvPr>
            <p:cNvPicPr>
              <a:picLocks noChangeAspect="1"/>
            </p:cNvPicPr>
            <p:nvPr/>
          </p:nvPicPr>
          <p:blipFill rotWithShape="1">
            <a:blip r:embed="rId11"/>
            <a:srcRect l="15597" t="17742" r="18459" b="6655"/>
            <a:stretch/>
          </p:blipFill>
          <p:spPr>
            <a:xfrm>
              <a:off x="1192303" y="2553654"/>
              <a:ext cx="753754" cy="1784443"/>
            </a:xfrm>
            <a:prstGeom prst="rect">
              <a:avLst/>
            </a:prstGeom>
          </p:spPr>
        </p:pic>
        <p:sp>
          <p:nvSpPr>
            <p:cNvPr id="36" name="Rectangle 35">
              <a:extLst>
                <a:ext uri="{FF2B5EF4-FFF2-40B4-BE49-F238E27FC236}">
                  <a16:creationId xmlns:a16="http://schemas.microsoft.com/office/drawing/2014/main" id="{67A49093-8DD3-AD40-878A-CB42DFE13BAB}"/>
                </a:ext>
              </a:extLst>
            </p:cNvPr>
            <p:cNvSpPr/>
            <p:nvPr/>
          </p:nvSpPr>
          <p:spPr>
            <a:xfrm>
              <a:off x="1379864" y="2202464"/>
              <a:ext cx="738229" cy="315559"/>
            </a:xfrm>
            <a:prstGeom prst="rect">
              <a:avLst/>
            </a:prstGeom>
          </p:spPr>
          <p:txBody>
            <a:bodyPr wrap="none">
              <a:spAutoFit/>
            </a:bodyPr>
            <a:lstStyle/>
            <a:p>
              <a:r>
                <a:rPr lang="en-US" sz="900" i="1" dirty="0">
                  <a:latin typeface="Avenir Next" charset="0"/>
                </a:rPr>
                <a:t>p = 0.47 </a:t>
              </a:r>
              <a:endParaRPr lang="en-US" sz="900" dirty="0"/>
            </a:p>
          </p:txBody>
        </p:sp>
        <p:sp>
          <p:nvSpPr>
            <p:cNvPr id="37" name="Rectangle 36">
              <a:extLst>
                <a:ext uri="{FF2B5EF4-FFF2-40B4-BE49-F238E27FC236}">
                  <a16:creationId xmlns:a16="http://schemas.microsoft.com/office/drawing/2014/main" id="{5B67750D-7904-974F-BB65-A89DF36340C7}"/>
                </a:ext>
              </a:extLst>
            </p:cNvPr>
            <p:cNvSpPr/>
            <p:nvPr/>
          </p:nvSpPr>
          <p:spPr>
            <a:xfrm>
              <a:off x="7176760" y="1771793"/>
              <a:ext cx="266865" cy="462820"/>
            </a:xfrm>
            <a:prstGeom prst="rect">
              <a:avLst/>
            </a:prstGeom>
          </p:spPr>
          <p:txBody>
            <a:bodyPr wrap="none">
              <a:spAutoFit/>
            </a:bodyPr>
            <a:lstStyle/>
            <a:p>
              <a:r>
                <a:rPr lang="en-US" sz="1600" dirty="0" err="1">
                  <a:latin typeface="Avenir Next" charset="0"/>
                </a:rPr>
                <a:t>i</a:t>
              </a:r>
              <a:endParaRPr lang="en-US" sz="1600" baseline="30000" dirty="0"/>
            </a:p>
          </p:txBody>
        </p:sp>
      </p:grpSp>
    </p:spTree>
    <p:extLst>
      <p:ext uri="{BB962C8B-B14F-4D97-AF65-F5344CB8AC3E}">
        <p14:creationId xmlns:p14="http://schemas.microsoft.com/office/powerpoint/2010/main" val="24458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9B23E0-E791-604C-A496-BD4020D0AE0B}"/>
              </a:ext>
            </a:extLst>
          </p:cNvPr>
          <p:cNvSpPr txBox="1"/>
          <p:nvPr/>
        </p:nvSpPr>
        <p:spPr>
          <a:xfrm>
            <a:off x="0" y="0"/>
            <a:ext cx="798269" cy="369332"/>
          </a:xfrm>
          <a:prstGeom prst="rect">
            <a:avLst/>
          </a:prstGeom>
          <a:solidFill>
            <a:schemeClr val="tx1"/>
          </a:solidFill>
        </p:spPr>
        <p:txBody>
          <a:bodyPr wrap="square" rtlCol="0">
            <a:spAutoFit/>
          </a:bodyPr>
          <a:lstStyle/>
          <a:p>
            <a:r>
              <a:rPr lang="en-US" b="1" dirty="0">
                <a:solidFill>
                  <a:schemeClr val="bg1"/>
                </a:solidFill>
                <a:latin typeface="Avenir Next" panose="020B0503020202020204" pitchFamily="34" charset="0"/>
              </a:rPr>
              <a:t>Fig 4</a:t>
            </a:r>
          </a:p>
        </p:txBody>
      </p:sp>
      <p:pic>
        <p:nvPicPr>
          <p:cNvPr id="2" name="Picture 1">
            <a:extLst>
              <a:ext uri="{FF2B5EF4-FFF2-40B4-BE49-F238E27FC236}">
                <a16:creationId xmlns:a16="http://schemas.microsoft.com/office/drawing/2014/main" id="{CE8E2D3B-5149-B44E-AB65-72E90675C743}"/>
              </a:ext>
            </a:extLst>
          </p:cNvPr>
          <p:cNvPicPr>
            <a:picLocks noChangeAspect="1"/>
          </p:cNvPicPr>
          <p:nvPr/>
        </p:nvPicPr>
        <p:blipFill>
          <a:blip r:embed="rId2"/>
          <a:stretch>
            <a:fillRect/>
          </a:stretch>
        </p:blipFill>
        <p:spPr>
          <a:xfrm>
            <a:off x="165100" y="661057"/>
            <a:ext cx="8813800" cy="4127500"/>
          </a:xfrm>
          <a:prstGeom prst="rect">
            <a:avLst/>
          </a:prstGeom>
        </p:spPr>
      </p:pic>
      <p:sp>
        <p:nvSpPr>
          <p:cNvPr id="3" name="Rectangle 2">
            <a:extLst>
              <a:ext uri="{FF2B5EF4-FFF2-40B4-BE49-F238E27FC236}">
                <a16:creationId xmlns:a16="http://schemas.microsoft.com/office/drawing/2014/main" id="{31CB93D4-E6DE-2942-9984-FC2693CB1005}"/>
              </a:ext>
            </a:extLst>
          </p:cNvPr>
          <p:cNvSpPr/>
          <p:nvPr/>
        </p:nvSpPr>
        <p:spPr>
          <a:xfrm>
            <a:off x="165100" y="4871399"/>
            <a:ext cx="8663590" cy="1815882"/>
          </a:xfrm>
          <a:prstGeom prst="rect">
            <a:avLst/>
          </a:prstGeom>
        </p:spPr>
        <p:txBody>
          <a:bodyPr wrap="square">
            <a:spAutoFit/>
          </a:bodyPr>
          <a:lstStyle/>
          <a:p>
            <a:pPr algn="just"/>
            <a:r>
              <a:rPr lang="en-US" sz="1400" dirty="0">
                <a:solidFill>
                  <a:srgbClr val="000000"/>
                </a:solidFill>
                <a:latin typeface="Arial" panose="020B0604020202020204" pitchFamily="34" charset="0"/>
                <a:ea typeface="Arial Unicode MS" panose="020B0604020202020204" pitchFamily="34" charset="-128"/>
              </a:rPr>
              <a:t>Figure 4 Homozygous mutation burden in sorghum. (a) Homozygous mutation burden estimated for different racial groups of sorghum based on high conserved deleterious variants (HGERP</a:t>
            </a:r>
            <a:r>
              <a:rPr lang="en-US" sz="1400" baseline="-25000" dirty="0">
                <a:solidFill>
                  <a:srgbClr val="000000"/>
                </a:solidFill>
                <a:latin typeface="Arial" panose="020B0604020202020204" pitchFamily="34" charset="0"/>
                <a:ea typeface="Arial Unicode MS" panose="020B0604020202020204" pitchFamily="34" charset="-128"/>
              </a:rPr>
              <a:t>DEL-SNPs</a:t>
            </a:r>
            <a:r>
              <a:rPr lang="en-US" sz="1400" dirty="0">
                <a:solidFill>
                  <a:srgbClr val="000000"/>
                </a:solidFill>
                <a:latin typeface="Arial" panose="020B0604020202020204" pitchFamily="34" charset="0"/>
                <a:ea typeface="Arial Unicode MS" panose="020B0604020202020204" pitchFamily="34" charset="-128"/>
              </a:rPr>
              <a:t>). The derived allele is defined as a minor allele from multi-species sequence alignments (Yang et al. 2017). The mutation burden was estimated as the count of derived deleterious alleles carried by an individual divided by the total number of scored (non-missing) alleles. The horizontal broken line indicates the mean of homozygous mutation burden across all racial groups. (b) scatter plots of homozygous mutation burden and principal coordinate 1 derived from genome-wide SNP markers. The black circled point indicates the median values for each group.</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602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9B23E0-E791-604C-A496-BD4020D0AE0B}"/>
              </a:ext>
            </a:extLst>
          </p:cNvPr>
          <p:cNvSpPr txBox="1"/>
          <p:nvPr/>
        </p:nvSpPr>
        <p:spPr>
          <a:xfrm>
            <a:off x="0" y="0"/>
            <a:ext cx="798269" cy="369332"/>
          </a:xfrm>
          <a:prstGeom prst="rect">
            <a:avLst/>
          </a:prstGeom>
          <a:solidFill>
            <a:schemeClr val="tx1"/>
          </a:solidFill>
        </p:spPr>
        <p:txBody>
          <a:bodyPr wrap="square" rtlCol="0">
            <a:spAutoFit/>
          </a:bodyPr>
          <a:lstStyle/>
          <a:p>
            <a:r>
              <a:rPr lang="en-US" b="1" dirty="0">
                <a:solidFill>
                  <a:schemeClr val="bg1"/>
                </a:solidFill>
                <a:latin typeface="Avenir Next" panose="020B0503020202020204" pitchFamily="34" charset="0"/>
              </a:rPr>
              <a:t>Fig 5</a:t>
            </a:r>
          </a:p>
        </p:txBody>
      </p:sp>
      <p:sp>
        <p:nvSpPr>
          <p:cNvPr id="2" name="Rectangle 1">
            <a:extLst>
              <a:ext uri="{FF2B5EF4-FFF2-40B4-BE49-F238E27FC236}">
                <a16:creationId xmlns:a16="http://schemas.microsoft.com/office/drawing/2014/main" id="{B7897AA6-65F9-1C44-B654-782451F35AEE}"/>
              </a:ext>
            </a:extLst>
          </p:cNvPr>
          <p:cNvSpPr/>
          <p:nvPr/>
        </p:nvSpPr>
        <p:spPr>
          <a:xfrm>
            <a:off x="78787" y="2108942"/>
            <a:ext cx="2528688" cy="2031325"/>
          </a:xfrm>
          <a:prstGeom prst="rect">
            <a:avLst/>
          </a:prstGeom>
        </p:spPr>
        <p:txBody>
          <a:bodyPr wrap="square">
            <a:spAutoFit/>
          </a:bodyPr>
          <a:lstStyle/>
          <a:p>
            <a:pPr algn="just"/>
            <a:r>
              <a:rPr lang="en-US" sz="1400" dirty="0">
                <a:solidFill>
                  <a:srgbClr val="000000"/>
                </a:solidFill>
                <a:latin typeface="Arial" panose="020B0604020202020204" pitchFamily="34" charset="0"/>
                <a:ea typeface="Arial Unicode MS" panose="020B0604020202020204" pitchFamily="34" charset="-128"/>
              </a:rPr>
              <a:t>Figure 5 Heritability estimates for all traits using a two-kernel model. Abbreviations: SLA, specific leaf area; TSC, tissue starch content; PH4 until PH16, plant height at 4, 6, 8, 10, 12, 14, and 16 weeks after planting (WAP), respectively. </a:t>
            </a:r>
            <a:endParaRPr lang="en-US"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E0D11BA9-9D90-A643-8507-5D8C6DD0B751}"/>
              </a:ext>
            </a:extLst>
          </p:cNvPr>
          <p:cNvPicPr>
            <a:picLocks noChangeAspect="1"/>
          </p:cNvPicPr>
          <p:nvPr/>
        </p:nvPicPr>
        <p:blipFill>
          <a:blip r:embed="rId2"/>
          <a:stretch>
            <a:fillRect/>
          </a:stretch>
        </p:blipFill>
        <p:spPr>
          <a:xfrm>
            <a:off x="2712424" y="369332"/>
            <a:ext cx="6216082" cy="6158419"/>
          </a:xfrm>
          <a:prstGeom prst="rect">
            <a:avLst/>
          </a:prstGeom>
        </p:spPr>
      </p:pic>
    </p:spTree>
    <p:extLst>
      <p:ext uri="{BB962C8B-B14F-4D97-AF65-F5344CB8AC3E}">
        <p14:creationId xmlns:p14="http://schemas.microsoft.com/office/powerpoint/2010/main" val="862680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19B23E0-E791-604C-A496-BD4020D0AE0B}"/>
              </a:ext>
            </a:extLst>
          </p:cNvPr>
          <p:cNvSpPr txBox="1"/>
          <p:nvPr/>
        </p:nvSpPr>
        <p:spPr>
          <a:xfrm>
            <a:off x="0" y="0"/>
            <a:ext cx="798269" cy="369332"/>
          </a:xfrm>
          <a:prstGeom prst="rect">
            <a:avLst/>
          </a:prstGeom>
          <a:solidFill>
            <a:schemeClr val="tx1"/>
          </a:solidFill>
        </p:spPr>
        <p:txBody>
          <a:bodyPr wrap="square" rtlCol="0">
            <a:spAutoFit/>
          </a:bodyPr>
          <a:lstStyle/>
          <a:p>
            <a:r>
              <a:rPr lang="en-US" b="1" dirty="0">
                <a:solidFill>
                  <a:schemeClr val="bg1"/>
                </a:solidFill>
                <a:latin typeface="Avenir Next" panose="020B0503020202020204" pitchFamily="34" charset="0"/>
              </a:rPr>
              <a:t>Fig 6</a:t>
            </a:r>
          </a:p>
        </p:txBody>
      </p:sp>
      <p:grpSp>
        <p:nvGrpSpPr>
          <p:cNvPr id="4" name="Group 3">
            <a:extLst>
              <a:ext uri="{FF2B5EF4-FFF2-40B4-BE49-F238E27FC236}">
                <a16:creationId xmlns:a16="http://schemas.microsoft.com/office/drawing/2014/main" id="{2B5BB6A6-9AB3-1045-B9A4-79C430757167}"/>
              </a:ext>
            </a:extLst>
          </p:cNvPr>
          <p:cNvGrpSpPr/>
          <p:nvPr/>
        </p:nvGrpSpPr>
        <p:grpSpPr>
          <a:xfrm>
            <a:off x="1913885" y="10899"/>
            <a:ext cx="7086600" cy="5854700"/>
            <a:chOff x="1370727" y="543531"/>
            <a:chExt cx="7086600" cy="5854700"/>
          </a:xfrm>
        </p:grpSpPr>
        <p:pic>
          <p:nvPicPr>
            <p:cNvPr id="3" name="Picture 2">
              <a:extLst>
                <a:ext uri="{FF2B5EF4-FFF2-40B4-BE49-F238E27FC236}">
                  <a16:creationId xmlns:a16="http://schemas.microsoft.com/office/drawing/2014/main" id="{80ED6413-971D-414E-9426-86D62DEA0E53}"/>
                </a:ext>
              </a:extLst>
            </p:cNvPr>
            <p:cNvPicPr>
              <a:picLocks noChangeAspect="1"/>
            </p:cNvPicPr>
            <p:nvPr/>
          </p:nvPicPr>
          <p:blipFill>
            <a:blip r:embed="rId2"/>
            <a:stretch>
              <a:fillRect/>
            </a:stretch>
          </p:blipFill>
          <p:spPr>
            <a:xfrm>
              <a:off x="1370727" y="543531"/>
              <a:ext cx="7086600" cy="5854700"/>
            </a:xfrm>
            <a:prstGeom prst="rect">
              <a:avLst/>
            </a:prstGeom>
          </p:spPr>
        </p:pic>
        <p:sp>
          <p:nvSpPr>
            <p:cNvPr id="2" name="Rectangle 1">
              <a:extLst>
                <a:ext uri="{FF2B5EF4-FFF2-40B4-BE49-F238E27FC236}">
                  <a16:creationId xmlns:a16="http://schemas.microsoft.com/office/drawing/2014/main" id="{34194107-F8AB-4A49-8C8C-AD932C1BC611}"/>
                </a:ext>
              </a:extLst>
            </p:cNvPr>
            <p:cNvSpPr/>
            <p:nvPr/>
          </p:nvSpPr>
          <p:spPr>
            <a:xfrm>
              <a:off x="4694549" y="3121958"/>
              <a:ext cx="3685880" cy="27132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54D3F29-2D1A-394E-85C6-0B5BEEA11C13}"/>
                </a:ext>
              </a:extLst>
            </p:cNvPr>
            <p:cNvSpPr/>
            <p:nvPr/>
          </p:nvSpPr>
          <p:spPr>
            <a:xfrm>
              <a:off x="1857080" y="3121958"/>
              <a:ext cx="2741717" cy="271323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A8FA2D90-771D-8F4D-9686-ACF7F7D26D54}"/>
              </a:ext>
            </a:extLst>
          </p:cNvPr>
          <p:cNvSpPr/>
          <p:nvPr/>
        </p:nvSpPr>
        <p:spPr>
          <a:xfrm>
            <a:off x="0" y="5865599"/>
            <a:ext cx="9021451" cy="830997"/>
          </a:xfrm>
          <a:prstGeom prst="rect">
            <a:avLst/>
          </a:prstGeom>
        </p:spPr>
        <p:txBody>
          <a:bodyPr wrap="square">
            <a:spAutoFit/>
          </a:bodyPr>
          <a:lstStyle/>
          <a:p>
            <a:pPr algn="just"/>
            <a:r>
              <a:rPr lang="en-US" sz="1200" dirty="0">
                <a:solidFill>
                  <a:srgbClr val="000000"/>
                </a:solidFill>
                <a:latin typeface="Arial" panose="020B0604020202020204" pitchFamily="34" charset="0"/>
                <a:ea typeface="Arial Unicode MS" panose="020B0604020202020204" pitchFamily="34" charset="-128"/>
              </a:rPr>
              <a:t>Figure 6 Genome-wide prediction models incorporating putatively deleterious variants. (a-b) Heritability estimates for all traits using a single-kernel model. Heritability estimates for </a:t>
            </a:r>
            <a:r>
              <a:rPr lang="en-US" sz="1200" dirty="0" err="1">
                <a:solidFill>
                  <a:srgbClr val="000000"/>
                </a:solidFill>
                <a:latin typeface="Arial" panose="020B0604020202020204" pitchFamily="34" charset="0"/>
                <a:ea typeface="Arial Unicode MS" panose="020B0604020202020204" pitchFamily="34" charset="-128"/>
              </a:rPr>
              <a:t>nondeleterious</a:t>
            </a:r>
            <a:r>
              <a:rPr lang="en-US" sz="1200" dirty="0">
                <a:solidFill>
                  <a:srgbClr val="000000"/>
                </a:solidFill>
                <a:latin typeface="Arial" panose="020B0604020202020204" pitchFamily="34" charset="0"/>
                <a:ea typeface="Arial Unicode MS" panose="020B0604020202020204" pitchFamily="34" charset="-128"/>
              </a:rPr>
              <a:t> variants are derived based on 100 independent sets that are randomly chosen across the genome from variants that are not in LD with deleterious variants. (c-d) Boxplots showing a five-fold cross validation prediction ability estimation for deleterious variants and random variants. </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2548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2DA78-9E1D-AB46-BAE4-F99486651850}"/>
              </a:ext>
            </a:extLst>
          </p:cNvPr>
          <p:cNvSpPr txBox="1"/>
          <p:nvPr/>
        </p:nvSpPr>
        <p:spPr>
          <a:xfrm>
            <a:off x="1895475" y="2533650"/>
            <a:ext cx="4991100" cy="584775"/>
          </a:xfrm>
          <a:prstGeom prst="rect">
            <a:avLst/>
          </a:prstGeom>
          <a:noFill/>
        </p:spPr>
        <p:txBody>
          <a:bodyPr wrap="square" rtlCol="0">
            <a:spAutoFit/>
          </a:bodyPr>
          <a:lstStyle/>
          <a:p>
            <a:r>
              <a:rPr lang="en-US" sz="3200" b="1" dirty="0"/>
              <a:t>Supplementary Information</a:t>
            </a:r>
          </a:p>
        </p:txBody>
      </p:sp>
    </p:spTree>
    <p:extLst>
      <p:ext uri="{BB962C8B-B14F-4D97-AF65-F5344CB8AC3E}">
        <p14:creationId xmlns:p14="http://schemas.microsoft.com/office/powerpoint/2010/main" val="325945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7DC43-78E9-E44D-9C99-6E0FCE071700}"/>
              </a:ext>
            </a:extLst>
          </p:cNvPr>
          <p:cNvSpPr txBox="1"/>
          <p:nvPr/>
        </p:nvSpPr>
        <p:spPr>
          <a:xfrm>
            <a:off x="0" y="9406"/>
            <a:ext cx="884583" cy="369332"/>
          </a:xfrm>
          <a:prstGeom prst="rect">
            <a:avLst/>
          </a:prstGeom>
          <a:noFill/>
        </p:spPr>
        <p:txBody>
          <a:bodyPr wrap="square" rtlCol="0">
            <a:spAutoFit/>
          </a:bodyPr>
          <a:lstStyle/>
          <a:p>
            <a:r>
              <a:rPr lang="en-US" b="1" dirty="0"/>
              <a:t>Fig. S1</a:t>
            </a:r>
          </a:p>
        </p:txBody>
      </p:sp>
      <p:grpSp>
        <p:nvGrpSpPr>
          <p:cNvPr id="16" name="Group 15">
            <a:extLst>
              <a:ext uri="{FF2B5EF4-FFF2-40B4-BE49-F238E27FC236}">
                <a16:creationId xmlns:a16="http://schemas.microsoft.com/office/drawing/2014/main" id="{08D9E397-33A0-4244-A9DA-FB29039F4BFA}"/>
              </a:ext>
            </a:extLst>
          </p:cNvPr>
          <p:cNvGrpSpPr/>
          <p:nvPr/>
        </p:nvGrpSpPr>
        <p:grpSpPr>
          <a:xfrm>
            <a:off x="244475" y="537788"/>
            <a:ext cx="8655049" cy="4711147"/>
            <a:chOff x="193813" y="1192696"/>
            <a:chExt cx="8655049" cy="4711147"/>
          </a:xfrm>
        </p:grpSpPr>
        <p:pic>
          <p:nvPicPr>
            <p:cNvPr id="7" name="Picture 6">
              <a:extLst>
                <a:ext uri="{FF2B5EF4-FFF2-40B4-BE49-F238E27FC236}">
                  <a16:creationId xmlns:a16="http://schemas.microsoft.com/office/drawing/2014/main" id="{AA3B0F0F-CF44-574D-A42B-C8A75DFE04F3}"/>
                </a:ext>
              </a:extLst>
            </p:cNvPr>
            <p:cNvPicPr>
              <a:picLocks noChangeAspect="1"/>
            </p:cNvPicPr>
            <p:nvPr/>
          </p:nvPicPr>
          <p:blipFill rotWithShape="1">
            <a:blip r:embed="rId2">
              <a:extLst>
                <a:ext uri="{28A0092B-C50C-407E-A947-70E740481C1C}">
                  <a14:useLocalDpi xmlns:a14="http://schemas.microsoft.com/office/drawing/2010/main" val="0"/>
                </a:ext>
              </a:extLst>
            </a:blip>
            <a:srcRect l="8696" t="8609" r="21413" b="30522"/>
            <a:stretch/>
          </p:blipFill>
          <p:spPr>
            <a:xfrm>
              <a:off x="193813" y="1192696"/>
              <a:ext cx="8655049" cy="4711147"/>
            </a:xfrm>
            <a:prstGeom prst="rect">
              <a:avLst/>
            </a:prstGeom>
          </p:spPr>
        </p:pic>
        <p:grpSp>
          <p:nvGrpSpPr>
            <p:cNvPr id="15" name="Group 14">
              <a:extLst>
                <a:ext uri="{FF2B5EF4-FFF2-40B4-BE49-F238E27FC236}">
                  <a16:creationId xmlns:a16="http://schemas.microsoft.com/office/drawing/2014/main" id="{0DC5C937-F06E-5643-9007-C651EF28EF69}"/>
                </a:ext>
              </a:extLst>
            </p:cNvPr>
            <p:cNvGrpSpPr/>
            <p:nvPr/>
          </p:nvGrpSpPr>
          <p:grpSpPr>
            <a:xfrm>
              <a:off x="260903" y="4263886"/>
              <a:ext cx="1247360" cy="1538868"/>
              <a:chOff x="213693" y="4104860"/>
              <a:chExt cx="1247360" cy="1538868"/>
            </a:xfrm>
          </p:grpSpPr>
          <p:pic>
            <p:nvPicPr>
              <p:cNvPr id="8" name="Picture 7">
                <a:extLst>
                  <a:ext uri="{FF2B5EF4-FFF2-40B4-BE49-F238E27FC236}">
                    <a16:creationId xmlns:a16="http://schemas.microsoft.com/office/drawing/2014/main" id="{A0F65F9A-1277-6041-A873-24AB3478029C}"/>
                  </a:ext>
                </a:extLst>
              </p:cNvPr>
              <p:cNvPicPr>
                <a:picLocks noChangeAspect="1"/>
              </p:cNvPicPr>
              <p:nvPr/>
            </p:nvPicPr>
            <p:blipFill rotWithShape="1">
              <a:blip r:embed="rId2">
                <a:extLst>
                  <a:ext uri="{28A0092B-C50C-407E-A947-70E740481C1C}">
                    <a14:useLocalDpi xmlns:a14="http://schemas.microsoft.com/office/drawing/2010/main" val="0"/>
                  </a:ext>
                </a:extLst>
              </a:blip>
              <a:srcRect l="88191" t="37479" r="-364" b="50749"/>
              <a:stretch/>
            </p:blipFill>
            <p:spPr>
              <a:xfrm>
                <a:off x="213694" y="4104861"/>
                <a:ext cx="1247359" cy="753878"/>
              </a:xfrm>
              <a:prstGeom prst="rect">
                <a:avLst/>
              </a:prstGeom>
            </p:spPr>
          </p:pic>
          <p:sp>
            <p:nvSpPr>
              <p:cNvPr id="9" name="Rectangle 8">
                <a:extLst>
                  <a:ext uri="{FF2B5EF4-FFF2-40B4-BE49-F238E27FC236}">
                    <a16:creationId xmlns:a16="http://schemas.microsoft.com/office/drawing/2014/main" id="{915668E6-231E-FF46-826F-181F73852AC7}"/>
                  </a:ext>
                </a:extLst>
              </p:cNvPr>
              <p:cNvSpPr/>
              <p:nvPr/>
            </p:nvSpPr>
            <p:spPr>
              <a:xfrm>
                <a:off x="983976" y="4104860"/>
                <a:ext cx="308112" cy="178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E2C6B1-BB24-014F-A7D9-DE7104DE4938}"/>
                  </a:ext>
                </a:extLst>
              </p:cNvPr>
              <p:cNvSpPr/>
              <p:nvPr/>
            </p:nvSpPr>
            <p:spPr>
              <a:xfrm>
                <a:off x="730526" y="4224132"/>
                <a:ext cx="434837" cy="178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5A1B84-43FD-924C-83A8-CE60F5BD937E}"/>
                  </a:ext>
                </a:extLst>
              </p:cNvPr>
              <p:cNvSpPr/>
              <p:nvPr/>
            </p:nvSpPr>
            <p:spPr>
              <a:xfrm>
                <a:off x="857252" y="4403038"/>
                <a:ext cx="308112" cy="178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1B04B9-A1F9-844E-A916-8855EB668975}"/>
                  </a:ext>
                </a:extLst>
              </p:cNvPr>
              <p:cNvSpPr/>
              <p:nvPr/>
            </p:nvSpPr>
            <p:spPr>
              <a:xfrm>
                <a:off x="764071" y="4541435"/>
                <a:ext cx="308112" cy="178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DC8D71-4BCE-3D4A-8328-DA852C54F159}"/>
                  </a:ext>
                </a:extLst>
              </p:cNvPr>
              <p:cNvSpPr/>
              <p:nvPr/>
            </p:nvSpPr>
            <p:spPr>
              <a:xfrm>
                <a:off x="252207" y="4715752"/>
                <a:ext cx="1089576" cy="142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0D6192D-BD21-B342-9F79-1F1EB4772CA9}"/>
                  </a:ext>
                </a:extLst>
              </p:cNvPr>
              <p:cNvPicPr>
                <a:picLocks noChangeAspect="1"/>
              </p:cNvPicPr>
              <p:nvPr/>
            </p:nvPicPr>
            <p:blipFill rotWithShape="1">
              <a:blip r:embed="rId2">
                <a:extLst>
                  <a:ext uri="{28A0092B-C50C-407E-A947-70E740481C1C}">
                    <a14:useLocalDpi xmlns:a14="http://schemas.microsoft.com/office/drawing/2010/main" val="0"/>
                  </a:ext>
                </a:extLst>
              </a:blip>
              <a:srcRect l="88191" t="51456" r="-364" b="35216"/>
              <a:stretch/>
            </p:blipFill>
            <p:spPr>
              <a:xfrm>
                <a:off x="213693" y="4790264"/>
                <a:ext cx="1247359" cy="853464"/>
              </a:xfrm>
              <a:prstGeom prst="rect">
                <a:avLst/>
              </a:prstGeom>
            </p:spPr>
          </p:pic>
        </p:grpSp>
      </p:grpSp>
      <p:sp>
        <p:nvSpPr>
          <p:cNvPr id="2" name="Rectangle 1">
            <a:extLst>
              <a:ext uri="{FF2B5EF4-FFF2-40B4-BE49-F238E27FC236}">
                <a16:creationId xmlns:a16="http://schemas.microsoft.com/office/drawing/2014/main" id="{9CB0BFCE-A8ED-984E-A6ED-2724A0890E58}"/>
              </a:ext>
            </a:extLst>
          </p:cNvPr>
          <p:cNvSpPr/>
          <p:nvPr/>
        </p:nvSpPr>
        <p:spPr>
          <a:xfrm>
            <a:off x="135924" y="5327190"/>
            <a:ext cx="8763599" cy="873188"/>
          </a:xfrm>
          <a:prstGeom prst="rect">
            <a:avLst/>
          </a:prstGeom>
        </p:spPr>
        <p:txBody>
          <a:bodyPr wrap="square">
            <a:spAutoFit/>
          </a:bodyPr>
          <a:lstStyle/>
          <a:p>
            <a:pPr algn="just">
              <a:lnSpc>
                <a:spcPct val="150000"/>
              </a:lnSpc>
            </a:pPr>
            <a:r>
              <a:rPr lang="en-US" dirty="0">
                <a:solidFill>
                  <a:srgbClr val="000000"/>
                </a:solidFill>
                <a:latin typeface="Arial" panose="020B0604020202020204" pitchFamily="34" charset="0"/>
                <a:ea typeface="Arial Unicode MS" panose="020B0604020202020204" pitchFamily="34" charset="-128"/>
              </a:rPr>
              <a:t>Fig S1 The geographical distribution of diverse sorghum lines (229) used in the study.</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528859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61439</TotalTime>
  <Words>1254</Words>
  <Application>Microsoft Macintosh PowerPoint</Application>
  <PresentationFormat>On-screen Show (4:3)</PresentationFormat>
  <Paragraphs>85</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Avenir</vt:lpstr>
      <vt:lpstr>Avenir Next</vt:lpstr>
      <vt:lpstr>Calibri</vt:lpstr>
      <vt:lpstr>Calibri Light</vt:lpstr>
      <vt:lpstr>Minion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Valluru</dc:creator>
  <cp:lastModifiedBy>Ravi Valluru</cp:lastModifiedBy>
  <cp:revision>197</cp:revision>
  <dcterms:created xsi:type="dcterms:W3CDTF">2018-02-05T18:15:08Z</dcterms:created>
  <dcterms:modified xsi:type="dcterms:W3CDTF">2019-01-17T21:48:31Z</dcterms:modified>
</cp:coreProperties>
</file>